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6" r:id="rId3"/>
    <p:sldId id="264" r:id="rId4"/>
    <p:sldId id="262" r:id="rId5"/>
    <p:sldId id="260" r:id="rId6"/>
    <p:sldId id="261" r:id="rId7"/>
    <p:sldId id="267" r:id="rId8"/>
    <p:sldId id="266" r:id="rId9"/>
    <p:sldId id="271" r:id="rId10"/>
    <p:sldId id="286" r:id="rId11"/>
    <p:sldId id="277" r:id="rId12"/>
    <p:sldId id="283" r:id="rId13"/>
    <p:sldId id="275" r:id="rId14"/>
    <p:sldId id="288" r:id="rId15"/>
    <p:sldId id="291" r:id="rId16"/>
    <p:sldId id="289" r:id="rId17"/>
    <p:sldId id="279" r:id="rId18"/>
    <p:sldId id="280" r:id="rId19"/>
    <p:sldId id="284"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A2446-650D-4420-9EE4-4EB3938A4C5C}" type="datetimeFigureOut">
              <a:rPr lang="en-US" smtClean="0"/>
              <a:pPr/>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30223-58E4-47C8-A4A6-1C0DDE8697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F883E-C031-4E10-BF7F-27E22CF7653D}" type="datetime1">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963D7-7E4F-4033-9747-A0600095CA2C}" type="datetime1">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15EC5-84F7-4099-9AC1-A4770541097C}" type="datetime1">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CE62A-2A85-4615-997E-F2DDC6E6B274}" type="datetime1">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12F34-698F-4413-B910-1C79B1ECE3C6}" type="datetime1">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24FE7-07C6-46FA-9D59-3F4E788F1232}" type="datetime1">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09266-F6E9-4B5F-8E0B-6E98A91E5EFD}" type="datetime1">
              <a:rPr lang="en-US" smtClean="0"/>
              <a:pPr/>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C8EFC-9D75-423A-B12D-93FD24BEDD45}" type="datetime1">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9E94A-1001-4ACB-9F10-CA85ED411DA7}" type="datetime1">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B8CAB-E589-4A3A-B398-3FD6F7677A37}" type="datetime1">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5E47F-5AB4-40C2-8343-53D548C6180B}" type="datetime1">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FF9EC-7DC4-4E0D-B06A-BA01EF16C0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19000" r="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37D78-2C2C-4099-967F-EAC394ACC292}" type="datetime1">
              <a:rPr lang="en-US" smtClean="0"/>
              <a:pPr/>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FF9EC-7DC4-4E0D-B06A-BA01EF16C0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0"/>
            <a:ext cx="3137205" cy="584775"/>
          </a:xfrm>
          <a:prstGeom prst="rect">
            <a:avLst/>
          </a:prstGeom>
        </p:spPr>
        <p:txBody>
          <a:bodyPr wrap="none">
            <a:spAutoFit/>
          </a:bodyPr>
          <a:lstStyle/>
          <a:p>
            <a:r>
              <a:rPr lang="en-US" sz="3200" b="1" dirty="0" smtClean="0"/>
              <a:t>Hardness Testing </a:t>
            </a:r>
            <a:endParaRPr lang="en-US" sz="3200" b="1" dirty="0"/>
          </a:p>
        </p:txBody>
      </p:sp>
      <p:sp>
        <p:nvSpPr>
          <p:cNvPr id="7" name="Rectangle 6"/>
          <p:cNvSpPr/>
          <p:nvPr/>
        </p:nvSpPr>
        <p:spPr>
          <a:xfrm>
            <a:off x="228600" y="457200"/>
            <a:ext cx="8915400" cy="707886"/>
          </a:xfrm>
          <a:prstGeom prst="rect">
            <a:avLst/>
          </a:prstGeom>
        </p:spPr>
        <p:txBody>
          <a:bodyPr wrap="square">
            <a:spAutoFit/>
          </a:bodyPr>
          <a:lstStyle/>
          <a:p>
            <a:r>
              <a:rPr lang="en-US" sz="2000" b="1" dirty="0" smtClean="0"/>
              <a:t> </a:t>
            </a:r>
            <a:r>
              <a:rPr lang="hr-HR" sz="2000" b="1" dirty="0" smtClean="0"/>
              <a:t>Hardness</a:t>
            </a:r>
            <a:r>
              <a:rPr lang="hr-HR" sz="2000" dirty="0" smtClean="0"/>
              <a:t> – </a:t>
            </a:r>
            <a:r>
              <a:rPr lang="en-US" sz="2000" dirty="0" smtClean="0"/>
              <a:t>Hardness is closely related to strength. It is the ability of a material to resist scratching, abrasion, indentation, or penetration. </a:t>
            </a:r>
            <a:endParaRPr lang="en-US" sz="2000" dirty="0"/>
          </a:p>
        </p:txBody>
      </p:sp>
      <p:sp>
        <p:nvSpPr>
          <p:cNvPr id="9" name="Rectangle 2"/>
          <p:cNvSpPr txBox="1">
            <a:spLocks noChangeArrowheads="1"/>
          </p:cNvSpPr>
          <p:nvPr/>
        </p:nvSpPr>
        <p:spPr>
          <a:xfrm>
            <a:off x="228600" y="1066800"/>
            <a:ext cx="4572000" cy="533400"/>
          </a:xfrm>
          <a:prstGeom prst="rect">
            <a:avLst/>
          </a:prstGeom>
          <a:noFill/>
          <a:extLst>
            <a:ext uri="{909E8E84-426E-40DD-AFC4-6F175D3DCCD1}">
              <a14:hiddenFill xmlns="" xmlns:a14="http://schemas.microsoft.com/office/drawing/2010/main">
                <a:solidFill>
                  <a:srgbClr val="FFFFFF"/>
                </a:solidFill>
              </a14:hiddenFill>
            </a:ext>
          </a:extLst>
        </p:spPr>
        <p:txBody>
          <a:bodyP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strike="noStrike" kern="1200" cap="none" spc="0" normalizeH="0" baseline="0" noProof="0" dirty="0" smtClean="0">
                <a:ln>
                  <a:noFill/>
                </a:ln>
                <a:solidFill>
                  <a:schemeClr val="tx1"/>
                </a:solidFill>
                <a:effectLst/>
                <a:uLnTx/>
                <a:uFillTx/>
                <a:latin typeface="+mj-lt"/>
                <a:ea typeface="+mj-ea"/>
                <a:cs typeface="+mj-cs"/>
              </a:rPr>
              <a:t>Purpose of hardness testing</a:t>
            </a:r>
          </a:p>
        </p:txBody>
      </p:sp>
      <p:sp>
        <p:nvSpPr>
          <p:cNvPr id="10" name="Rectangle 3"/>
          <p:cNvSpPr txBox="1">
            <a:spLocks noChangeArrowheads="1"/>
          </p:cNvSpPr>
          <p:nvPr/>
        </p:nvSpPr>
        <p:spPr>
          <a:xfrm>
            <a:off x="228600" y="1524000"/>
            <a:ext cx="8382000" cy="1295400"/>
          </a:xfrm>
          <a:prstGeom prst="rect">
            <a:avLst/>
          </a:prstGeom>
          <a:noFill/>
          <a:extLst>
            <a:ext uri="{909E8E84-426E-40DD-AFC4-6F175D3DCCD1}">
              <a14:hiddenFill xmlns="" xmlns:a14="http://schemas.microsoft.com/office/drawing/2010/main">
                <a:solidFill>
                  <a:srgbClr val="FFFFFF"/>
                </a:solidFill>
              </a14:hiddenFill>
            </a:ext>
          </a:extLst>
        </p:spPr>
        <p:txBody>
          <a:bodyPr>
            <a:noAutofit/>
          </a:bodyPr>
          <a:lstStyle/>
          <a:p>
            <a:pPr marL="342900" marR="0" lvl="0" indent="-342900" algn="just" defTabSz="914400" rtl="0" eaLnBrk="1" fontAlgn="auto" latinLnBrk="0" hangingPunct="1">
              <a:lnSpc>
                <a:spcPct val="100000"/>
              </a:lnSpc>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principal purpose of hardness test is to determine the suitability of a material for a given application.</a:t>
            </a:r>
          </a:p>
          <a:p>
            <a:pPr marL="342900" marR="0" lvl="0" indent="-342900" algn="just" defTabSz="914400" rtl="0" eaLnBrk="1" fontAlgn="auto" latinLnBrk="0" hangingPunct="1">
              <a:lnSpc>
                <a:spcPct val="100000"/>
              </a:lnSpc>
              <a:spcAft>
                <a:spcPts val="0"/>
              </a:spcAft>
              <a:buClrTx/>
              <a:buSzTx/>
              <a:buFont typeface="Arial" pitchFamily="34" charset="0"/>
              <a:buChar char="•"/>
              <a:tabLst/>
              <a:defRPr/>
            </a:pPr>
            <a:r>
              <a:rPr lang="en-US" sz="2000" dirty="0" smtClean="0"/>
              <a:t>It gives indirect measure of strength of material. Materials with higher hardness have higher tensile strength and  brittleness. Softer material more ductile. </a:t>
            </a:r>
          </a:p>
          <a:p>
            <a:pPr marL="342900" marR="0" lvl="0" indent="-342900" algn="just" defTabSz="914400" rtl="0" eaLnBrk="1" fontAlgn="auto" latinLnBrk="0" hangingPunct="1">
              <a:lnSpc>
                <a:spcPct val="100000"/>
              </a:lnSpc>
              <a:spcAft>
                <a:spcPts val="0"/>
              </a:spcAft>
              <a:buClrTx/>
              <a:buSzTx/>
              <a:buFont typeface="Arial" pitchFamily="34" charset="0"/>
              <a:buChar char="•"/>
              <a:tabLst/>
              <a:defRPr/>
            </a:pPr>
            <a:r>
              <a:rPr lang="en-US" sz="2000" dirty="0" smtClean="0"/>
              <a:t>It gives indication about the resistance of materials to the plastic deformation  and wear. Where Large hardness means high resistance of material </a:t>
            </a:r>
          </a:p>
          <a:p>
            <a:pPr marL="342900" marR="0" lvl="0" indent="-342900" algn="just" defTabSz="914400" rtl="0" eaLnBrk="1" fontAlgn="auto" latinLnBrk="0" hangingPunct="1">
              <a:lnSpc>
                <a:spcPct val="100000"/>
              </a:lnSpc>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B9EFF9EC-7DC4-4E0D-B06A-BA01EF16C0EF}" type="slidenum">
              <a:rPr lang="en-US" smtClean="0"/>
              <a:pPr/>
              <a:t>1</a:t>
            </a:fld>
            <a:endParaRPr lang="en-US"/>
          </a:p>
        </p:txBody>
      </p:sp>
      <p:sp>
        <p:nvSpPr>
          <p:cNvPr id="8" name="Rectangle 2"/>
          <p:cNvSpPr txBox="1">
            <a:spLocks noChangeArrowheads="1"/>
          </p:cNvSpPr>
          <p:nvPr/>
        </p:nvSpPr>
        <p:spPr>
          <a:xfrm>
            <a:off x="304800" y="3886200"/>
            <a:ext cx="4495800" cy="381000"/>
          </a:xfrm>
          <a:prstGeom prst="rect">
            <a:avLst/>
          </a:prstGeom>
          <a:noFill/>
          <a:extLst>
            <a:ext uri="{909E8E84-426E-40DD-AFC4-6F175D3DCCD1}">
              <a14:hiddenFill xmlns="" xmlns:a14="http://schemas.microsoft.com/office/drawing/2010/main">
                <a:solidFill>
                  <a:srgbClr val="FFFFFF"/>
                </a:solidFill>
              </a14:hiddenFill>
            </a:ext>
          </a:extLst>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Static indentation test</a:t>
            </a:r>
          </a:p>
        </p:txBody>
      </p:sp>
      <p:sp>
        <p:nvSpPr>
          <p:cNvPr id="11" name="Rectangle 3"/>
          <p:cNvSpPr txBox="1">
            <a:spLocks noChangeArrowheads="1"/>
          </p:cNvSpPr>
          <p:nvPr/>
        </p:nvSpPr>
        <p:spPr>
          <a:xfrm>
            <a:off x="152400" y="4267200"/>
            <a:ext cx="8991600" cy="1066800"/>
          </a:xfrm>
          <a:prstGeom prst="rect">
            <a:avLst/>
          </a:prstGeom>
          <a:noFill/>
          <a:extLst>
            <a:ext uri="{909E8E84-426E-40DD-AFC4-6F175D3DCCD1}">
              <a14:hiddenFill xmlns="" xmlns:a14="http://schemas.microsoft.com/office/drawing/2010/main">
                <a:solidFill>
                  <a:srgbClr val="FFFFFF"/>
                </a:solidFill>
              </a14:hiddenFill>
            </a:ext>
          </a:extLst>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 ball, cone, or pyramid is forced into the surface of the metal being tested.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The relationship of load to area or depth of indentation is the measure of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hardness.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Rectangle 11"/>
          <p:cNvSpPr/>
          <p:nvPr/>
        </p:nvSpPr>
        <p:spPr>
          <a:xfrm>
            <a:off x="304800" y="5226784"/>
            <a:ext cx="8153400" cy="1631216"/>
          </a:xfrm>
          <a:prstGeom prst="rect">
            <a:avLst/>
          </a:prstGeom>
        </p:spPr>
        <p:txBody>
          <a:bodyPr wrap="square">
            <a:spAutoFit/>
          </a:bodyPr>
          <a:lstStyle/>
          <a:p>
            <a:pPr marL="342900" indent="-342900" algn="just"/>
            <a:r>
              <a:rPr lang="en-US" sz="2000" b="1" dirty="0" smtClean="0"/>
              <a:t>The hardness can be done by the following methods:</a:t>
            </a:r>
          </a:p>
          <a:p>
            <a:pPr marL="342900" indent="-342900" algn="just">
              <a:buFont typeface="+mj-lt"/>
              <a:buAutoNum type="arabicPeriod"/>
            </a:pPr>
            <a:r>
              <a:rPr lang="en-US" sz="2000" dirty="0" err="1" smtClean="0"/>
              <a:t>Brinell</a:t>
            </a:r>
            <a:r>
              <a:rPr lang="en-US" sz="2000" dirty="0" smtClean="0"/>
              <a:t> </a:t>
            </a:r>
            <a:r>
              <a:rPr lang="en-US" sz="2000" dirty="0"/>
              <a:t>Hardness </a:t>
            </a:r>
            <a:r>
              <a:rPr lang="en-US" sz="2000" dirty="0" smtClean="0"/>
              <a:t>Test</a:t>
            </a:r>
          </a:p>
          <a:p>
            <a:pPr marL="342900" indent="-342900" algn="just">
              <a:buFont typeface="+mj-lt"/>
              <a:buAutoNum type="arabicPeriod"/>
            </a:pPr>
            <a:r>
              <a:rPr lang="en-US" sz="2000" dirty="0" smtClean="0"/>
              <a:t>Vickers Hardness Test</a:t>
            </a:r>
          </a:p>
          <a:p>
            <a:pPr marL="342900" indent="-342900" algn="just">
              <a:buFont typeface="+mj-lt"/>
              <a:buAutoNum type="arabicPeriod"/>
            </a:pPr>
            <a:r>
              <a:rPr lang="en-US" sz="2000" dirty="0" smtClean="0"/>
              <a:t>Rockwell Hardness Test </a:t>
            </a:r>
          </a:p>
          <a:p>
            <a:pPr marL="342900" indent="-342900" algn="just">
              <a:buFont typeface="+mj-lt"/>
              <a:buAutoNum type="arabicPeriod"/>
            </a:pPr>
            <a:r>
              <a:rPr lang="en-US" sz="2000" dirty="0" err="1" smtClean="0"/>
              <a:t>Knoop</a:t>
            </a:r>
            <a:r>
              <a:rPr lang="en-US" sz="2000" dirty="0" smtClean="0"/>
              <a:t> Hardness Test  </a:t>
            </a:r>
            <a:endParaRPr lang="en-US" sz="2000" dirty="0"/>
          </a:p>
        </p:txBody>
      </p:sp>
      <p:sp>
        <p:nvSpPr>
          <p:cNvPr id="13" name="Slide Number Placeholder 4"/>
          <p:cNvSpPr txBox="1">
            <a:spLocks/>
          </p:cNvSpPr>
          <p:nvPr/>
        </p:nvSpPr>
        <p:spPr>
          <a:xfrm>
            <a:off x="7239000" y="9937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9EFF9EC-7DC4-4E0D-B06A-BA01EF16C0EF}" type="slidenum">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0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609600"/>
            <a:ext cx="7848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8403" t="82336" r="12605" b="7643"/>
          <a:stretch>
            <a:fillRect/>
          </a:stretch>
        </p:blipFill>
        <p:spPr bwMode="auto">
          <a:xfrm>
            <a:off x="990600" y="1524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8"/>
          <p:cNvSpPr>
            <a:spLocks noChangeArrowheads="1"/>
          </p:cNvSpPr>
          <p:nvPr/>
        </p:nvSpPr>
        <p:spPr bwMode="auto">
          <a:xfrm>
            <a:off x="3429000" y="1905000"/>
            <a:ext cx="3429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buClr>
                <a:schemeClr val="hlink"/>
              </a:buClr>
              <a:buSzPct val="75000"/>
              <a:buFont typeface="Wingdings" pitchFamily="2" charset="2"/>
              <a:buNone/>
            </a:pPr>
            <a:r>
              <a:rPr lang="en-US" sz="2000" dirty="0" smtClean="0"/>
              <a:t>Figure: Tip  </a:t>
            </a:r>
            <a:r>
              <a:rPr lang="en-US" sz="2000" dirty="0" err="1" smtClean="0"/>
              <a:t>Panetration</a:t>
            </a:r>
            <a:endParaRPr lang="en-US" sz="2000" dirty="0"/>
          </a:p>
        </p:txBody>
      </p:sp>
      <p:sp>
        <p:nvSpPr>
          <p:cNvPr id="5" name="Rectangle 4"/>
          <p:cNvSpPr/>
          <p:nvPr/>
        </p:nvSpPr>
        <p:spPr>
          <a:xfrm>
            <a:off x="0" y="2133600"/>
            <a:ext cx="6400800" cy="1015663"/>
          </a:xfrm>
          <a:prstGeom prst="rect">
            <a:avLst/>
          </a:prstGeom>
        </p:spPr>
        <p:txBody>
          <a:bodyPr wrap="square">
            <a:spAutoFit/>
          </a:bodyPr>
          <a:lstStyle/>
          <a:p>
            <a:pPr>
              <a:buFont typeface="Wingdings" pitchFamily="2" charset="2"/>
              <a:buChar char="Ø"/>
            </a:pPr>
            <a:r>
              <a:rPr lang="en-US" sz="2000" dirty="0" smtClean="0"/>
              <a:t>F0 = preliminary minor load in </a:t>
            </a:r>
            <a:r>
              <a:rPr lang="en-US" sz="2000" dirty="0" err="1" smtClean="0"/>
              <a:t>kgf</a:t>
            </a:r>
            <a:endParaRPr lang="en-US" sz="2000" dirty="0" smtClean="0"/>
          </a:p>
          <a:p>
            <a:pPr>
              <a:buFont typeface="Wingdings" pitchFamily="2" charset="2"/>
              <a:buChar char="Ø"/>
            </a:pPr>
            <a:r>
              <a:rPr lang="en-US" sz="2000" dirty="0" smtClean="0"/>
              <a:t> F1 = additional major load in </a:t>
            </a:r>
            <a:r>
              <a:rPr lang="en-US" sz="2000" dirty="0" err="1" smtClean="0"/>
              <a:t>kgf</a:t>
            </a:r>
            <a:r>
              <a:rPr lang="en-US" sz="2000" dirty="0" smtClean="0"/>
              <a:t>   </a:t>
            </a:r>
          </a:p>
          <a:p>
            <a:pPr>
              <a:buFont typeface="Wingdings" pitchFamily="2" charset="2"/>
              <a:buChar char="Ø"/>
            </a:pPr>
            <a:r>
              <a:rPr lang="en-US" sz="2000" dirty="0" smtClean="0"/>
              <a:t>F = total load in </a:t>
            </a:r>
            <a:r>
              <a:rPr lang="en-US" sz="2000" dirty="0" err="1" smtClean="0"/>
              <a:t>kgf</a:t>
            </a:r>
            <a:r>
              <a:rPr lang="en-US" sz="2000" dirty="0" smtClean="0"/>
              <a:t> </a:t>
            </a:r>
          </a:p>
        </p:txBody>
      </p:sp>
      <p:sp>
        <p:nvSpPr>
          <p:cNvPr id="7" name="Slide Number Placeholder 6"/>
          <p:cNvSpPr>
            <a:spLocks noGrp="1"/>
          </p:cNvSpPr>
          <p:nvPr>
            <p:ph type="sldNum" sz="quarter" idx="12"/>
          </p:nvPr>
        </p:nvSpPr>
        <p:spPr/>
        <p:txBody>
          <a:bodyPr/>
          <a:lstStyle/>
          <a:p>
            <a:fld id="{B9EFF9EC-7DC4-4E0D-B06A-BA01EF16C0EF}" type="slidenum">
              <a:rPr lang="en-US" smtClean="0"/>
              <a:pPr/>
              <a:t>10</a:t>
            </a:fld>
            <a:endParaRPr lang="en-US"/>
          </a:p>
        </p:txBody>
      </p:sp>
      <p:sp>
        <p:nvSpPr>
          <p:cNvPr id="8" name="Rectangle 4"/>
          <p:cNvSpPr txBox="1">
            <a:spLocks noChangeArrowheads="1"/>
          </p:cNvSpPr>
          <p:nvPr/>
        </p:nvSpPr>
        <p:spPr>
          <a:xfrm>
            <a:off x="0" y="3657600"/>
            <a:ext cx="4953000" cy="762000"/>
          </a:xfrm>
          <a:prstGeom prst="rect">
            <a:avLst/>
          </a:prstGeom>
        </p:spPr>
        <p:txBody>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Steel ball used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for soft materials.</a:t>
            </a:r>
          </a:p>
          <a:p>
            <a:pPr marL="342900" lvl="0" indent="-342900">
              <a:buFont typeface="Arial" pitchFamily="34" charset="0"/>
              <a:buChar char="•"/>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Cone</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lang="en-US" sz="2000" dirty="0" smtClean="0"/>
              <a:t>diamond used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for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hard materials.</a:t>
            </a:r>
          </a:p>
        </p:txBody>
      </p:sp>
      <p:pic>
        <p:nvPicPr>
          <p:cNvPr id="9" name="Picture 8" descr="http://www.csm-instruments.com/fr/system/files/images/ab26-indenters.jpg"/>
          <p:cNvPicPr>
            <a:picLocks noChangeAspect="1" noChangeArrowheads="1"/>
          </p:cNvPicPr>
          <p:nvPr/>
        </p:nvPicPr>
        <p:blipFill>
          <a:blip r:embed="rId4" cstate="print"/>
          <a:srcRect/>
          <a:stretch>
            <a:fillRect/>
          </a:stretch>
        </p:blipFill>
        <p:spPr bwMode="auto">
          <a:xfrm>
            <a:off x="5029200" y="2971800"/>
            <a:ext cx="3886200" cy="1609725"/>
          </a:xfrm>
          <a:prstGeom prst="rect">
            <a:avLst/>
          </a:prstGeom>
          <a:noFill/>
          <a:ln w="9525">
            <a:noFill/>
            <a:miter lim="800000"/>
            <a:headEnd/>
            <a:tailEnd/>
          </a:ln>
        </p:spPr>
      </p:pic>
      <p:sp>
        <p:nvSpPr>
          <p:cNvPr id="10" name="Rectangle 2"/>
          <p:cNvSpPr txBox="1">
            <a:spLocks noChangeArrowheads="1"/>
          </p:cNvSpPr>
          <p:nvPr/>
        </p:nvSpPr>
        <p:spPr>
          <a:xfrm>
            <a:off x="228600" y="3200400"/>
            <a:ext cx="45720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p>
            <a:pPr lvl="0">
              <a:spcBef>
                <a:spcPct val="0"/>
              </a:spcBef>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Types of indenters used</a:t>
            </a:r>
            <a:r>
              <a:rPr lang="en-US" sz="2400" b="1" dirty="0" smtClean="0"/>
              <a:t> are :</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Rectangle 10"/>
          <p:cNvSpPr/>
          <p:nvPr/>
        </p:nvSpPr>
        <p:spPr>
          <a:xfrm>
            <a:off x="228600" y="4648200"/>
            <a:ext cx="8382000" cy="1600438"/>
          </a:xfrm>
          <a:prstGeom prst="rect">
            <a:avLst/>
          </a:prstGeom>
        </p:spPr>
        <p:txBody>
          <a:bodyPr wrap="square">
            <a:spAutoFit/>
          </a:bodyPr>
          <a:lstStyle/>
          <a:p>
            <a:r>
              <a:rPr lang="en-US" dirty="0" smtClean="0"/>
              <a:t>The Rockwell hardness number is given by:</a:t>
            </a:r>
          </a:p>
          <a:p>
            <a:r>
              <a:rPr lang="en-US" sz="2000" b="1" dirty="0" smtClean="0"/>
              <a:t>Rockwell hardness = </a:t>
            </a:r>
            <a:r>
              <a:rPr lang="en-US" sz="2000" b="1" i="1" dirty="0" smtClean="0"/>
              <a:t>E – h</a:t>
            </a:r>
          </a:p>
          <a:p>
            <a:r>
              <a:rPr lang="en-US" sz="2000" b="1" dirty="0" smtClean="0"/>
              <a:t>E</a:t>
            </a:r>
            <a:r>
              <a:rPr lang="en-US" sz="2000" dirty="0" smtClean="0"/>
              <a:t> is a constant determined by the form of the </a:t>
            </a:r>
            <a:r>
              <a:rPr lang="en-US" sz="2000" dirty="0" err="1" smtClean="0"/>
              <a:t>indentor</a:t>
            </a:r>
            <a:r>
              <a:rPr lang="en-US" sz="2000" dirty="0" smtClean="0"/>
              <a:t>; for diamond cone </a:t>
            </a:r>
            <a:r>
              <a:rPr lang="en-US" sz="2000" dirty="0" smtClean="0"/>
              <a:t>indenter </a:t>
            </a:r>
            <a:r>
              <a:rPr lang="en-US" sz="2000" i="1" dirty="0" smtClean="0"/>
              <a:t>E is 100, for a steel ball 130</a:t>
            </a:r>
          </a:p>
          <a:p>
            <a:r>
              <a:rPr lang="en-US" sz="2000" b="1" i="1" dirty="0" smtClean="0"/>
              <a:t>h  </a:t>
            </a:r>
            <a:r>
              <a:rPr lang="en-US" sz="2000" dirty="0" smtClean="0"/>
              <a:t>is the penetration depth</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152400"/>
            <a:ext cx="8229600" cy="5302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en-US" sz="2400" b="1" dirty="0" smtClean="0">
                <a:latin typeface="+mj-lt"/>
                <a:ea typeface="+mj-ea"/>
                <a:cs typeface="+mj-cs"/>
              </a:rPr>
              <a:t>Advantages of Rockwell hardness test:</a:t>
            </a:r>
          </a:p>
        </p:txBody>
      </p:sp>
      <p:sp>
        <p:nvSpPr>
          <p:cNvPr id="10" name="Rectangle 3"/>
          <p:cNvSpPr txBox="1">
            <a:spLocks noChangeArrowheads="1"/>
          </p:cNvSpPr>
          <p:nvPr/>
        </p:nvSpPr>
        <p:spPr>
          <a:xfrm>
            <a:off x="228600" y="609601"/>
            <a:ext cx="8915400" cy="15239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p>
            <a:pPr marL="457200" indent="-457200" algn="just">
              <a:buFont typeface="+mj-lt"/>
              <a:buAutoNum type="arabicPeriod"/>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Highly skilled operators are not required.</a:t>
            </a:r>
          </a:p>
          <a:p>
            <a:pPr marL="457200" marR="0" lvl="0" indent="-457200" algn="just" defTabSz="914400" rtl="0" eaLnBrk="1" fontAlgn="auto" latinLnBrk="0" hangingPunct="1">
              <a:buClrTx/>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Different types of loads and indenters can be used.</a:t>
            </a:r>
          </a:p>
          <a:p>
            <a:pPr marL="457200" lvl="0" indent="-457200" algn="just">
              <a:buFont typeface="+mj-lt"/>
              <a:buAutoNum type="arabicPeriod"/>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lang="en-US" sz="2200" dirty="0" smtClean="0"/>
              <a:t>Rapid testing time.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entire operation completes within 10 sec.</a:t>
            </a:r>
          </a:p>
          <a:p>
            <a:pPr marL="457200" indent="-457200" algn="just">
              <a:buFont typeface="+mj-lt"/>
              <a:buAutoNum type="arabicPeriod"/>
            </a:pPr>
            <a:r>
              <a:rPr lang="en-US" sz="2200" dirty="0" smtClean="0"/>
              <a:t> Flexible, quick and easy to use.</a:t>
            </a:r>
          </a:p>
        </p:txBody>
      </p:sp>
      <p:sp>
        <p:nvSpPr>
          <p:cNvPr id="6" name="Slide Number Placeholder 5"/>
          <p:cNvSpPr>
            <a:spLocks noGrp="1"/>
          </p:cNvSpPr>
          <p:nvPr>
            <p:ph type="sldNum" sz="quarter" idx="12"/>
          </p:nvPr>
        </p:nvSpPr>
        <p:spPr/>
        <p:txBody>
          <a:bodyPr/>
          <a:lstStyle/>
          <a:p>
            <a:fld id="{B9EFF9EC-7DC4-4E0D-B06A-BA01EF16C0EF}" type="slidenum">
              <a:rPr lang="en-US" smtClean="0"/>
              <a:pPr/>
              <a:t>11</a:t>
            </a:fld>
            <a:endParaRPr lang="en-US"/>
          </a:p>
        </p:txBody>
      </p:sp>
      <p:sp>
        <p:nvSpPr>
          <p:cNvPr id="11" name="Rectangle 10"/>
          <p:cNvSpPr/>
          <p:nvPr/>
        </p:nvSpPr>
        <p:spPr>
          <a:xfrm>
            <a:off x="0" y="2438400"/>
            <a:ext cx="8458200" cy="3477875"/>
          </a:xfrm>
          <a:prstGeom prst="rect">
            <a:avLst/>
          </a:prstGeom>
        </p:spPr>
        <p:txBody>
          <a:bodyPr wrap="square">
            <a:spAutoFit/>
          </a:bodyPr>
          <a:lstStyle/>
          <a:p>
            <a:pPr algn="just">
              <a:buFont typeface="Wingdings" pitchFamily="2" charset="2"/>
              <a:buChar char="Ø"/>
            </a:pPr>
            <a:r>
              <a:rPr lang="en-US" sz="2400" b="1" dirty="0" smtClean="0"/>
              <a:t>Disadvantages Rockwell hardness test :</a:t>
            </a:r>
          </a:p>
          <a:p>
            <a:pPr marL="457200" indent="-457200" algn="just">
              <a:buFont typeface="+mj-lt"/>
              <a:buAutoNum type="arabicPeriod"/>
            </a:pPr>
            <a:r>
              <a:rPr lang="en-US" sz="2200" dirty="0" smtClean="0"/>
              <a:t>Possible errors due to shifting of the sample under test load during test cycle. During manual operation, the work piece should be raised very slowly with the screw as it approaches the indenter.</a:t>
            </a:r>
          </a:p>
          <a:p>
            <a:pPr marL="457200" indent="-457200" algn="just">
              <a:buFont typeface="+mj-lt"/>
              <a:buAutoNum type="arabicPeriod"/>
            </a:pPr>
            <a:r>
              <a:rPr lang="en-US" sz="2200" dirty="0" smtClean="0"/>
              <a:t>Quality of the indenter has a strong influence on the test result. The surface being tested must be perpendicular to the direction of the force on the indenter within 2-5 degree. Careless operation in applying load, not only result in accurate reading but can damage the indenter.</a:t>
            </a:r>
          </a:p>
          <a:p>
            <a:pPr marL="457200" indent="-457200" algn="just">
              <a:buFont typeface="+mj-lt"/>
              <a:buAutoNum type="arabicPeriod"/>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248400"/>
            <a:ext cx="2133600" cy="365125"/>
          </a:xfrm>
        </p:spPr>
        <p:txBody>
          <a:bodyPr/>
          <a:lstStyle/>
          <a:p>
            <a:fld id="{B9EFF9EC-7DC4-4E0D-B06A-BA01EF16C0EF}" type="slidenum">
              <a:rPr lang="en-US" smtClean="0"/>
              <a:pPr/>
              <a:t>12</a:t>
            </a:fld>
            <a:endParaRPr lang="en-US"/>
          </a:p>
        </p:txBody>
      </p:sp>
      <p:sp>
        <p:nvSpPr>
          <p:cNvPr id="11" name="Title 1"/>
          <p:cNvSpPr>
            <a:spLocks noGrp="1"/>
          </p:cNvSpPr>
          <p:nvPr>
            <p:ph type="title"/>
          </p:nvPr>
        </p:nvSpPr>
        <p:spPr>
          <a:xfrm>
            <a:off x="0" y="0"/>
            <a:ext cx="8686800" cy="457200"/>
          </a:xfrm>
        </p:spPr>
        <p:txBody>
          <a:bodyPr>
            <a:normAutofit fontScale="90000"/>
          </a:bodyPr>
          <a:lstStyle/>
          <a:p>
            <a:pPr algn="l"/>
            <a:r>
              <a:rPr lang="en-US" sz="2800" b="1" dirty="0" smtClean="0"/>
              <a:t>Rockwell Scales</a:t>
            </a:r>
            <a:endParaRPr lang="en-US" sz="2800" dirty="0"/>
          </a:p>
        </p:txBody>
      </p:sp>
      <p:sp>
        <p:nvSpPr>
          <p:cNvPr id="12" name="Rectangle 11"/>
          <p:cNvSpPr/>
          <p:nvPr/>
        </p:nvSpPr>
        <p:spPr>
          <a:xfrm>
            <a:off x="228600" y="457200"/>
            <a:ext cx="8686800" cy="2677656"/>
          </a:xfrm>
          <a:prstGeom prst="rect">
            <a:avLst/>
          </a:prstGeom>
        </p:spPr>
        <p:txBody>
          <a:bodyPr wrap="square">
            <a:spAutoFit/>
          </a:bodyPr>
          <a:lstStyle/>
          <a:p>
            <a:pPr algn="just"/>
            <a:r>
              <a:rPr lang="en-US" sz="2400" b="1" dirty="0" smtClean="0"/>
              <a:t>The Rockwell scale</a:t>
            </a:r>
            <a:r>
              <a:rPr lang="en-US" sz="2400" dirty="0" smtClean="0"/>
              <a:t> is a hardness scale based on indentation hardness of a material. Rockwell hardness values are expressed as a combination of a </a:t>
            </a:r>
            <a:r>
              <a:rPr lang="en-US" sz="2400" b="1" i="1" dirty="0" smtClean="0"/>
              <a:t>hardness number </a:t>
            </a:r>
            <a:r>
              <a:rPr lang="en-US" sz="2400" dirty="0" smtClean="0"/>
              <a:t>and a </a:t>
            </a:r>
            <a:r>
              <a:rPr lang="en-US" sz="2400" b="1" i="1" dirty="0" smtClean="0"/>
              <a:t>scale symbol representing the indenter and the minor and major loads</a:t>
            </a:r>
            <a:r>
              <a:rPr lang="en-US" sz="2400" dirty="0" smtClean="0"/>
              <a:t>. The hardness number is expressed by the symbol HR and the scale designation. There are different scales. </a:t>
            </a:r>
            <a:r>
              <a:rPr lang="en-US" sz="2400" b="1" i="1" dirty="0" smtClean="0"/>
              <a:t>The majority of applications are covered by the Rockwell C and B scales for testing steel, brass, and other metals.</a:t>
            </a:r>
          </a:p>
        </p:txBody>
      </p:sp>
      <p:sp>
        <p:nvSpPr>
          <p:cNvPr id="10" name="Content Placeholder 2"/>
          <p:cNvSpPr txBox="1">
            <a:spLocks/>
          </p:cNvSpPr>
          <p:nvPr/>
        </p:nvSpPr>
        <p:spPr>
          <a:xfrm>
            <a:off x="0" y="3124200"/>
            <a:ext cx="9144000" cy="2362200"/>
          </a:xfrm>
          <a:prstGeom prst="rect">
            <a:avLst/>
          </a:prstGeom>
          <a:noFill/>
          <a:ln>
            <a:noFill/>
          </a:ln>
        </p:spPr>
        <p:txBody>
          <a:bodyPr vert="horz" lIns="91440" tIns="45720" rIns="91440" bIns="45720" rtlCol="0">
            <a:noAutofit/>
          </a:bodyPr>
          <a:lstStyle/>
          <a:p>
            <a:pPr marL="342900" marR="0" lvl="0" indent="-342900" algn="l" defTabSz="914400" rtl="0" eaLnBrk="1" fontAlgn="auto" latinLnBrk="0" hangingPunct="1">
              <a:lnSpc>
                <a:spcPct val="100000"/>
              </a:lnSpc>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scale being determined by indenter and full load use .</a:t>
            </a:r>
          </a:p>
          <a:p>
            <a:pPr marL="342900" marR="0" lvl="0" indent="-342900" algn="l" defTabSz="914400" rtl="0" eaLnBrk="1" fontAlgn="auto" latinLnBrk="0" hangingPunct="1">
              <a:lnSpc>
                <a:spcPct val="100000"/>
              </a:lnSpc>
              <a:buClrTx/>
              <a:buSzTx/>
              <a:buFont typeface="Wingdings" pitchFamily="2" charset="2"/>
              <a:buChar char="Ø"/>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Scale 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which is use in conjunction with diamond cone and 60kgf load .it is use for very hard material such as tool steel.</a:t>
            </a:r>
          </a:p>
          <a:p>
            <a:pPr marL="342900" marR="0" lvl="0" indent="-342900" algn="l" defTabSz="914400" rtl="0" eaLnBrk="1" fontAlgn="auto" latinLnBrk="0" hangingPunct="1">
              <a:lnSpc>
                <a:spcPct val="100000"/>
              </a:lnSpc>
              <a:buClrTx/>
              <a:buSzTx/>
              <a:buFont typeface="Wingdings" pitchFamily="2" charset="2"/>
              <a:buChar char="Ø"/>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Scale 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which is use in conjunction with 1/16 inch diameter steel ball and 100kgf load. it is use for soft material such as copper alloy ,mild steel etc.</a:t>
            </a:r>
          </a:p>
          <a:p>
            <a:pPr marL="342900" indent="-342900">
              <a:buFont typeface="Wingdings" pitchFamily="2" charset="2"/>
              <a:buChar char="Ø"/>
            </a:pPr>
            <a:r>
              <a:rPr lang="en-US" sz="2400" b="1" dirty="0" smtClean="0"/>
              <a:t>Scale C</a:t>
            </a:r>
            <a:r>
              <a:rPr lang="en-US" sz="2400" dirty="0" smtClean="0"/>
              <a:t>: which is use in conjunction with diamond cone  120 degree angle and 150kgf load .it is use for hardened steel , hard cast iron.</a:t>
            </a:r>
          </a:p>
          <a:p>
            <a:pPr marL="342900" marR="0" lvl="0" indent="-342900" algn="l" defTabSz="914400" rtl="0" eaLnBrk="1" fontAlgn="auto" latinLnBrk="0" hangingPunct="1">
              <a:lnSpc>
                <a:spcPct val="100000"/>
              </a:lnSpc>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buClrTx/>
              <a:buSzTx/>
              <a:tabLst/>
              <a:defRPr/>
            </a:pPr>
            <a:endParaRPr kumimoji="0" lang="en-US" sz="2400" b="0"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buClrTx/>
              <a:buSzTx/>
              <a:buFont typeface="Wingdings" pitchFamily="2" charset="2"/>
              <a:buChar char="Ø"/>
              <a:tabLst/>
              <a:defRPr/>
            </a:pPr>
            <a:endParaRPr kumimoji="0" lang="en-US" sz="2400" b="0"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buClrTx/>
              <a:buSzTx/>
              <a:buFont typeface="Wingdings" pitchFamily="2" charset="2"/>
              <a:buChar char="Ø"/>
              <a:tabLst/>
              <a:defRPr/>
            </a:pPr>
            <a:endParaRPr kumimoji="0" lang="en-US" sz="2400" b="0"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buClrTx/>
              <a:buSzTx/>
              <a:buFont typeface="Wingdings" pitchFamily="2" charset="2"/>
              <a:buChar char="Ø"/>
              <a:tabLst/>
              <a:defRPr/>
            </a:pPr>
            <a:endParaRPr kumimoji="0" lang="en-US" sz="2400" b="0" i="0" u="none" strike="noStrike" kern="1200" cap="none" spc="0" normalizeH="0" baseline="0" noProof="0" dirty="0" smtClean="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xmlns="" val="514653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5000" t="23407" r="5000" b="18974"/>
          <a:stretch>
            <a:fillRect/>
          </a:stretch>
        </p:blipFill>
        <p:spPr bwMode="auto">
          <a:xfrm>
            <a:off x="1676400" y="3200400"/>
            <a:ext cx="61722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997" t="24074" r="4233" b="17790"/>
          <a:stretch>
            <a:fillRect/>
          </a:stretch>
        </p:blipFill>
        <p:spPr bwMode="auto">
          <a:xfrm>
            <a:off x="1371600" y="457200"/>
            <a:ext cx="62484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9EFF9EC-7DC4-4E0D-B06A-BA01EF16C0EF}" type="slidenum">
              <a:rPr lang="en-US" smtClean="0"/>
              <a:pPr/>
              <a:t>13</a:t>
            </a:fld>
            <a:endParaRPr lang="en-US"/>
          </a:p>
        </p:txBody>
      </p:sp>
      <p:sp>
        <p:nvSpPr>
          <p:cNvPr id="6" name="Rectangle 5"/>
          <p:cNvSpPr/>
          <p:nvPr/>
        </p:nvSpPr>
        <p:spPr>
          <a:xfrm>
            <a:off x="457200" y="5380672"/>
            <a:ext cx="8305800" cy="1477328"/>
          </a:xfrm>
          <a:prstGeom prst="rect">
            <a:avLst/>
          </a:prstGeom>
        </p:spPr>
        <p:txBody>
          <a:bodyPr wrap="square">
            <a:spAutoFit/>
          </a:bodyPr>
          <a:lstStyle/>
          <a:p>
            <a:r>
              <a:rPr lang="en-US" b="1" dirty="0" smtClean="0"/>
              <a:t>Example: 80 HR30N means that Rockwell 30N scale using diamond indenter with 30 </a:t>
            </a:r>
            <a:r>
              <a:rPr lang="en-US" b="1" dirty="0" err="1" smtClean="0"/>
              <a:t>kgf</a:t>
            </a:r>
            <a:r>
              <a:rPr lang="en-US" b="1" dirty="0" smtClean="0"/>
              <a:t> load produced a Rockwell hardness of 80 </a:t>
            </a:r>
            <a:r>
              <a:rPr lang="en-US" b="1" dirty="0" err="1" smtClean="0"/>
              <a:t>kgf</a:t>
            </a:r>
            <a:r>
              <a:rPr lang="en-US" b="1" dirty="0" smtClean="0"/>
              <a:t> / mm</a:t>
            </a:r>
            <a:r>
              <a:rPr lang="en-US" b="1" baseline="30000" dirty="0" smtClean="0"/>
              <a:t>2</a:t>
            </a:r>
          </a:p>
          <a:p>
            <a:r>
              <a:rPr lang="en-US" b="1" dirty="0" smtClean="0"/>
              <a:t>Example: 80HRC means that Rockwell C scale  using diamond indenter with 150kgf load produced a Rockwell hardness of 80 </a:t>
            </a:r>
            <a:r>
              <a:rPr lang="en-US" b="1" dirty="0" err="1" smtClean="0"/>
              <a:t>kgf</a:t>
            </a:r>
            <a:r>
              <a:rPr lang="en-US" b="1" dirty="0" smtClean="0"/>
              <a:t> / mm</a:t>
            </a:r>
            <a:r>
              <a:rPr lang="en-US" b="1" baseline="30000" dirty="0" smtClean="0"/>
              <a:t>2</a:t>
            </a:r>
          </a:p>
          <a:p>
            <a:endParaRPr lang="en-US" dirty="0"/>
          </a:p>
        </p:txBody>
      </p:sp>
      <p:sp>
        <p:nvSpPr>
          <p:cNvPr id="7" name="TextBox 6"/>
          <p:cNvSpPr txBox="1"/>
          <p:nvPr/>
        </p:nvSpPr>
        <p:spPr>
          <a:xfrm>
            <a:off x="1524000" y="152400"/>
            <a:ext cx="6096000" cy="369332"/>
          </a:xfrm>
          <a:prstGeom prst="rect">
            <a:avLst/>
          </a:prstGeom>
          <a:noFill/>
        </p:spPr>
        <p:txBody>
          <a:bodyPr wrap="square" rtlCol="0">
            <a:spAutoFit/>
          </a:bodyPr>
          <a:lstStyle/>
          <a:p>
            <a:r>
              <a:rPr lang="en-US" dirty="0" smtClean="0"/>
              <a:t>Table1 : </a:t>
            </a:r>
            <a:r>
              <a:rPr lang="en-US" b="1" dirty="0" smtClean="0"/>
              <a:t>Regular Rockwell Hardness Scales</a:t>
            </a:r>
            <a:endParaRPr lang="en-US" b="1" dirty="0"/>
          </a:p>
        </p:txBody>
      </p:sp>
      <p:sp>
        <p:nvSpPr>
          <p:cNvPr id="8" name="TextBox 7"/>
          <p:cNvSpPr txBox="1"/>
          <p:nvPr/>
        </p:nvSpPr>
        <p:spPr>
          <a:xfrm>
            <a:off x="1676400" y="2819400"/>
            <a:ext cx="6096000" cy="369332"/>
          </a:xfrm>
          <a:prstGeom prst="rect">
            <a:avLst/>
          </a:prstGeom>
          <a:noFill/>
        </p:spPr>
        <p:txBody>
          <a:bodyPr wrap="square" rtlCol="0">
            <a:spAutoFit/>
          </a:bodyPr>
          <a:lstStyle/>
          <a:p>
            <a:r>
              <a:rPr lang="en-US" dirty="0" smtClean="0"/>
              <a:t>Table 2: </a:t>
            </a:r>
            <a:r>
              <a:rPr lang="en-US" b="1" dirty="0" smtClean="0"/>
              <a:t>Superficial  Rockwell Hardness Scales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fld id="{B9EFF9EC-7DC4-4E0D-B06A-BA01EF16C0EF}" type="slidenum">
              <a:rPr lang="en-US" smtClean="0"/>
              <a:pPr/>
              <a:t>14</a:t>
            </a:fld>
            <a:endParaRPr lang="en-US" dirty="0"/>
          </a:p>
        </p:txBody>
      </p:sp>
      <p:sp>
        <p:nvSpPr>
          <p:cNvPr id="25604" name="AutoShape 4" descr="A = \frac{d^2}{2 \sin(136^\circ/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A = \frac{d^2}{2 \sin(136^\circ/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 name="Rectangle 25"/>
          <p:cNvSpPr/>
          <p:nvPr/>
        </p:nvSpPr>
        <p:spPr>
          <a:xfrm>
            <a:off x="152400" y="2667000"/>
            <a:ext cx="2855654" cy="400110"/>
          </a:xfrm>
          <a:prstGeom prst="rect">
            <a:avLst/>
          </a:prstGeom>
        </p:spPr>
        <p:txBody>
          <a:bodyPr wrap="none">
            <a:spAutoFit/>
          </a:bodyPr>
          <a:lstStyle/>
          <a:p>
            <a:r>
              <a:rPr lang="en-US" sz="2000" b="1" dirty="0" smtClean="0">
                <a:latin typeface="Times New Roman" pitchFamily="18" charset="0"/>
              </a:rPr>
              <a:t>Vickers Hardness = P/A </a:t>
            </a:r>
            <a:endParaRPr lang="en-US" sz="2000" dirty="0"/>
          </a:p>
        </p:txBody>
      </p:sp>
      <p:pic>
        <p:nvPicPr>
          <p:cNvPr id="27" name="Picture 6" descr="http://www.twi.co.uk/EasysiteWeb/getresource.axd?AssetID=9770&amp;type=full&amp;servicetype=Inline"/>
          <p:cNvPicPr>
            <a:picLocks noChangeAspect="1" noChangeArrowheads="1"/>
          </p:cNvPicPr>
          <p:nvPr/>
        </p:nvPicPr>
        <p:blipFill>
          <a:blip r:embed="rId2" cstate="print"/>
          <a:srcRect/>
          <a:stretch>
            <a:fillRect/>
          </a:stretch>
        </p:blipFill>
        <p:spPr bwMode="auto">
          <a:xfrm>
            <a:off x="4419600" y="2209800"/>
            <a:ext cx="4505325" cy="3505200"/>
          </a:xfrm>
          <a:prstGeom prst="rect">
            <a:avLst/>
          </a:prstGeom>
          <a:noFill/>
          <a:ln w="9525">
            <a:noFill/>
            <a:miter lim="800000"/>
            <a:headEnd/>
            <a:tailEnd/>
          </a:ln>
        </p:spPr>
      </p:pic>
      <p:sp>
        <p:nvSpPr>
          <p:cNvPr id="28" name="Rectangle 27"/>
          <p:cNvSpPr/>
          <p:nvPr/>
        </p:nvSpPr>
        <p:spPr>
          <a:xfrm>
            <a:off x="203755" y="3048000"/>
            <a:ext cx="3780650" cy="400110"/>
          </a:xfrm>
          <a:prstGeom prst="rect">
            <a:avLst/>
          </a:prstGeom>
        </p:spPr>
        <p:txBody>
          <a:bodyPr wrap="none">
            <a:spAutoFit/>
          </a:bodyPr>
          <a:lstStyle/>
          <a:p>
            <a:pPr algn="ctr"/>
            <a:r>
              <a:rPr lang="en-US" sz="2000" b="1" dirty="0" smtClean="0">
                <a:latin typeface="Times New Roman" pitchFamily="18" charset="0"/>
                <a:cs typeface="Times New Roman" pitchFamily="18" charset="0"/>
              </a:rPr>
              <a:t>HV = 2P sin (</a:t>
            </a:r>
            <a:r>
              <a:rPr lang="el-GR" sz="2000" b="1" dirty="0" smtClean="0">
                <a:latin typeface="Times New Roman" pitchFamily="18" charset="0"/>
                <a:cs typeface="Times New Roman" pitchFamily="18" charset="0"/>
              </a:rPr>
              <a:t>θ</a:t>
            </a:r>
            <a:r>
              <a:rPr lang="en-US" sz="2000" b="1" dirty="0" smtClean="0">
                <a:latin typeface="Times New Roman" pitchFamily="18" charset="0"/>
                <a:cs typeface="Times New Roman" pitchFamily="18" charset="0"/>
              </a:rPr>
              <a:t>/2)/d</a:t>
            </a:r>
            <a:r>
              <a:rPr lang="en-US" sz="2000" b="1" baseline="30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=1.8544P/d</a:t>
            </a:r>
            <a:r>
              <a:rPr lang="en-US" sz="2000" b="1" baseline="30000" dirty="0" smtClean="0">
                <a:latin typeface="Times New Roman" pitchFamily="18" charset="0"/>
                <a:cs typeface="Times New Roman" pitchFamily="18" charset="0"/>
              </a:rPr>
              <a:t>2</a:t>
            </a:r>
            <a:endParaRPr lang="en-US" sz="2000" b="1" dirty="0" smtClean="0">
              <a:latin typeface="Times New Roman" pitchFamily="18" charset="0"/>
              <a:cs typeface="Times New Roman" pitchFamily="18" charset="0"/>
            </a:endParaRPr>
          </a:p>
        </p:txBody>
      </p:sp>
      <p:sp>
        <p:nvSpPr>
          <p:cNvPr id="29" name="Rectangle 28"/>
          <p:cNvSpPr/>
          <p:nvPr/>
        </p:nvSpPr>
        <p:spPr>
          <a:xfrm>
            <a:off x="228600" y="3505200"/>
            <a:ext cx="4191000" cy="1015663"/>
          </a:xfrm>
          <a:prstGeom prst="rect">
            <a:avLst/>
          </a:prstGeom>
        </p:spPr>
        <p:txBody>
          <a:bodyPr wrap="square">
            <a:spAutoFit/>
          </a:bodyPr>
          <a:lstStyle/>
          <a:p>
            <a:r>
              <a:rPr lang="en-US" sz="2000" dirty="0" smtClean="0"/>
              <a:t>P = load, </a:t>
            </a:r>
            <a:r>
              <a:rPr lang="en-US" sz="2000" dirty="0" err="1" smtClean="0"/>
              <a:t>kgf</a:t>
            </a:r>
            <a:endParaRPr lang="en-US" sz="2000" dirty="0" smtClean="0"/>
          </a:p>
          <a:p>
            <a:r>
              <a:rPr lang="en-US" sz="2000" dirty="0" smtClean="0"/>
              <a:t>d = mean diagonal of impression, mm</a:t>
            </a:r>
          </a:p>
          <a:p>
            <a:r>
              <a:rPr lang="el-GR" sz="2000" dirty="0" smtClean="0">
                <a:latin typeface="Times New Roman" pitchFamily="18" charset="0"/>
                <a:cs typeface="Times New Roman" pitchFamily="18" charset="0"/>
              </a:rPr>
              <a:t>θ</a:t>
            </a:r>
            <a:r>
              <a:rPr lang="en-US" sz="2000" dirty="0" smtClean="0"/>
              <a:t> = face angle of diamond = 136°</a:t>
            </a:r>
            <a:endParaRPr lang="en-US" sz="2000" dirty="0"/>
          </a:p>
        </p:txBody>
      </p:sp>
      <p:sp>
        <p:nvSpPr>
          <p:cNvPr id="30" name="Rectangle 4"/>
          <p:cNvSpPr txBox="1">
            <a:spLocks noChangeArrowheads="1"/>
          </p:cNvSpPr>
          <p:nvPr/>
        </p:nvSpPr>
        <p:spPr>
          <a:xfrm>
            <a:off x="457200" y="0"/>
            <a:ext cx="7543800"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Vickers hardness test</a:t>
            </a:r>
          </a:p>
        </p:txBody>
      </p:sp>
      <p:sp>
        <p:nvSpPr>
          <p:cNvPr id="31" name="Rectangle 30"/>
          <p:cNvSpPr/>
          <p:nvPr/>
        </p:nvSpPr>
        <p:spPr>
          <a:xfrm>
            <a:off x="0" y="533401"/>
            <a:ext cx="9144000" cy="2031325"/>
          </a:xfrm>
          <a:prstGeom prst="rect">
            <a:avLst/>
          </a:prstGeom>
        </p:spPr>
        <p:txBody>
          <a:bodyPr wrap="square">
            <a:spAutoFit/>
          </a:bodyPr>
          <a:lstStyle/>
          <a:p>
            <a:pPr algn="just"/>
            <a:r>
              <a:rPr kumimoji="1" lang="en-US" altLang="zh-TW" b="1" dirty="0" smtClean="0">
                <a:latin typeface="Times New Roman" pitchFamily="18" charset="0"/>
                <a:ea typeface="新細明體" pitchFamily="18" charset="-120"/>
              </a:rPr>
              <a:t>Introduction:</a:t>
            </a:r>
            <a:endParaRPr kumimoji="1" lang="zh-TW" altLang="en-US" b="1" dirty="0" smtClean="0">
              <a:latin typeface="Times New Roman" pitchFamily="18" charset="0"/>
              <a:ea typeface="新細明體" pitchFamily="18" charset="-120"/>
            </a:endParaRPr>
          </a:p>
          <a:p>
            <a:pPr algn="just"/>
            <a:r>
              <a:rPr lang="en-US" dirty="0" smtClean="0"/>
              <a:t>The Vickers (HV) test was developed in England is 1925 and was formally known as the Diamond Pyramid Hardness (DPH) test. </a:t>
            </a:r>
          </a:p>
          <a:p>
            <a:pPr algn="just">
              <a:buFont typeface="Arial" pitchFamily="34" charset="0"/>
              <a:buChar char="•"/>
            </a:pPr>
            <a:r>
              <a:rPr lang="en-US" dirty="0" smtClean="0"/>
              <a:t>Uses square shaped pyramid </a:t>
            </a:r>
            <a:r>
              <a:rPr lang="en-US" dirty="0" smtClean="0"/>
              <a:t>indenter.</a:t>
            </a:r>
            <a:endParaRPr lang="en-US" dirty="0" smtClean="0"/>
          </a:p>
          <a:p>
            <a:pPr algn="just">
              <a:buFont typeface="Arial" pitchFamily="34" charset="0"/>
              <a:buChar char="•"/>
            </a:pPr>
            <a:r>
              <a:rPr lang="en-US" dirty="0" smtClean="0"/>
              <a:t>The Vickers test has two distinct force ranges, micro (10g to 1000g) and macro (1kgf to 100kgf), to cover all testing requirements. </a:t>
            </a:r>
          </a:p>
          <a:p>
            <a:pPr algn="just">
              <a:buFont typeface="Arial" pitchFamily="34" charset="0"/>
              <a:buChar char="•"/>
            </a:pPr>
            <a:r>
              <a:rPr lang="en-US" dirty="0" smtClean="0"/>
              <a:t>Measures length of diagonal on indentation.</a:t>
            </a:r>
          </a:p>
        </p:txBody>
      </p:sp>
      <p:sp>
        <p:nvSpPr>
          <p:cNvPr id="33" name="Rectangle 32"/>
          <p:cNvSpPr/>
          <p:nvPr/>
        </p:nvSpPr>
        <p:spPr>
          <a:xfrm>
            <a:off x="4800600" y="5943600"/>
            <a:ext cx="4112729" cy="369332"/>
          </a:xfrm>
          <a:prstGeom prst="rect">
            <a:avLst/>
          </a:prstGeom>
        </p:spPr>
        <p:txBody>
          <a:bodyPr wrap="none">
            <a:spAutoFit/>
          </a:bodyPr>
          <a:lstStyle/>
          <a:p>
            <a:r>
              <a:rPr lang="en-US" dirty="0" smtClean="0"/>
              <a:t>Figure :</a:t>
            </a:r>
            <a:r>
              <a:rPr lang="en-US" i="1" dirty="0" smtClean="0"/>
              <a:t>The Vickers pyramid hardness test,</a:t>
            </a:r>
            <a:endParaRPr lang="en-US" dirty="0"/>
          </a:p>
        </p:txBody>
      </p:sp>
      <p:sp>
        <p:nvSpPr>
          <p:cNvPr id="34" name="Rectangle 33"/>
          <p:cNvSpPr/>
          <p:nvPr/>
        </p:nvSpPr>
        <p:spPr>
          <a:xfrm>
            <a:off x="152400" y="4919008"/>
            <a:ext cx="4419600" cy="1938992"/>
          </a:xfrm>
          <a:prstGeom prst="rect">
            <a:avLst/>
          </a:prstGeom>
        </p:spPr>
        <p:txBody>
          <a:bodyPr wrap="square">
            <a:spAutoFit/>
          </a:bodyPr>
          <a:lstStyle/>
          <a:p>
            <a:pPr algn="just"/>
            <a:r>
              <a:rPr lang="en-US" sz="2000" b="1" dirty="0" smtClean="0"/>
              <a:t>Applications</a:t>
            </a:r>
          </a:p>
          <a:p>
            <a:pPr algn="just"/>
            <a:r>
              <a:rPr lang="en-US" sz="2000" dirty="0" smtClean="0"/>
              <a:t>Because of the wide test force range, the Vickers test can be used on almost any metallic material. The part size is only limited by the testing instrument's capacity.</a:t>
            </a:r>
            <a:endParaRPr lang="en-US" sz="2000" dirty="0"/>
          </a:p>
        </p:txBody>
      </p:sp>
      <p:sp>
        <p:nvSpPr>
          <p:cNvPr id="35" name="Rectangle 34"/>
          <p:cNvSpPr/>
          <p:nvPr/>
        </p:nvSpPr>
        <p:spPr>
          <a:xfrm>
            <a:off x="304800" y="4495800"/>
            <a:ext cx="3200400" cy="461665"/>
          </a:xfrm>
          <a:prstGeom prst="rect">
            <a:avLst/>
          </a:prstGeom>
          <a:ln>
            <a:solidFill>
              <a:schemeClr val="tx1">
                <a:lumMod val="85000"/>
                <a:lumOff val="15000"/>
              </a:schemeClr>
            </a:solidFill>
          </a:ln>
        </p:spPr>
        <p:txBody>
          <a:bodyPr wrap="square">
            <a:spAutoFit/>
          </a:bodyPr>
          <a:lstStyle/>
          <a:p>
            <a:r>
              <a:rPr lang="en-US" sz="2400" b="1" dirty="0" smtClean="0">
                <a:latin typeface="Times New Roman" pitchFamily="18" charset="0"/>
                <a:cs typeface="Times New Roman" pitchFamily="18" charset="0"/>
              </a:rPr>
              <a:t>HV =1.8544P/d</a:t>
            </a:r>
            <a:r>
              <a:rPr lang="en-US" sz="2400" b="1" baseline="30000" dirty="0" smtClean="0">
                <a:latin typeface="Times New Roman" pitchFamily="18" charset="0"/>
                <a:cs typeface="Times New Roman" pitchFamily="18" charset="0"/>
              </a:rPr>
              <a:t>2</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839200" cy="4154984"/>
          </a:xfrm>
          <a:prstGeom prst="rect">
            <a:avLst/>
          </a:prstGeom>
        </p:spPr>
        <p:txBody>
          <a:bodyPr wrap="square">
            <a:spAutoFit/>
          </a:bodyPr>
          <a:lstStyle/>
          <a:p>
            <a:pPr marL="457200" indent="-457200" algn="just">
              <a:buFont typeface="+mj-lt"/>
              <a:buAutoNum type="arabicPeriod"/>
            </a:pPr>
            <a:r>
              <a:rPr lang="en-US" sz="2400" dirty="0" smtClean="0"/>
              <a:t>The indenter is pressed into the sample by an accurately controlled test force.</a:t>
            </a:r>
          </a:p>
          <a:p>
            <a:pPr marL="457200" indent="-457200" algn="just">
              <a:buFont typeface="+mj-lt"/>
              <a:buAutoNum type="arabicPeriod"/>
            </a:pPr>
            <a:r>
              <a:rPr lang="en-US" sz="2400" dirty="0" smtClean="0"/>
              <a:t>The force is maintained for a specific dwell time, normally 10 – 15 seconds.</a:t>
            </a:r>
          </a:p>
          <a:p>
            <a:pPr marL="457200" indent="-457200" algn="just">
              <a:buFont typeface="+mj-lt"/>
              <a:buAutoNum type="arabicPeriod"/>
            </a:pPr>
            <a:r>
              <a:rPr lang="en-US" sz="2400" dirty="0" smtClean="0"/>
              <a:t>After the dwell time is complete, the indenter is removed leaving an indent in the sample that appears square shaped on the surface.</a:t>
            </a:r>
          </a:p>
          <a:p>
            <a:pPr marL="457200" indent="-457200" algn="just">
              <a:buFont typeface="+mj-lt"/>
              <a:buAutoNum type="arabicPeriod"/>
            </a:pPr>
            <a:r>
              <a:rPr lang="en-US" sz="2400" dirty="0" smtClean="0"/>
              <a:t>The size of the indent is determined optically by measuring the two diagonals of the square indent.</a:t>
            </a:r>
          </a:p>
          <a:p>
            <a:pPr marL="457200" indent="-457200" algn="just">
              <a:buFont typeface="+mj-lt"/>
              <a:buAutoNum type="arabicPeriod"/>
            </a:pPr>
            <a:r>
              <a:rPr lang="en-US" sz="2400" dirty="0" smtClean="0"/>
              <a:t>The Vickers hardness number is a function of the test force divided by the surface area of the indent. </a:t>
            </a:r>
            <a:endParaRPr lang="en-US" sz="2400" dirty="0"/>
          </a:p>
        </p:txBody>
      </p:sp>
      <p:sp>
        <p:nvSpPr>
          <p:cNvPr id="3" name="Rectangle 2"/>
          <p:cNvSpPr txBox="1">
            <a:spLocks noChangeArrowheads="1"/>
          </p:cNvSpPr>
          <p:nvPr/>
        </p:nvSpPr>
        <p:spPr>
          <a:xfrm>
            <a:off x="304800" y="0"/>
            <a:ext cx="5791200" cy="443435"/>
          </a:xfrm>
          <a:prstGeom prst="rect">
            <a:avLst/>
          </a:prstGeom>
        </p:spPr>
        <p:txBody>
          <a:bodyPr/>
          <a:lstStyle/>
          <a:p>
            <a:pPr lvl="0">
              <a:spcBef>
                <a:spcPct val="0"/>
              </a:spcBef>
              <a:defRPr/>
            </a:pPr>
            <a:r>
              <a:rPr lang="en-US" sz="2800" b="1" dirty="0" smtClean="0"/>
              <a:t>Vickers Hardness </a:t>
            </a:r>
            <a:r>
              <a:rPr kumimoji="0" lang="en-US" sz="2800" b="1" i="0" u="none" strike="noStrike" kern="1200" cap="none" spc="0" normalizeH="0" baseline="0" noProof="0" dirty="0" smtClean="0">
                <a:ln>
                  <a:noFill/>
                </a:ln>
                <a:effectLst/>
                <a:uLnTx/>
                <a:uFillTx/>
                <a:latin typeface="+mj-lt"/>
                <a:ea typeface="+mj-ea"/>
                <a:cs typeface="+mj-cs"/>
              </a:rPr>
              <a:t>Test Procedure</a:t>
            </a:r>
            <a:endParaRPr kumimoji="0" lang="en-GB" sz="2800" b="1" i="0" u="none" strike="noStrike" kern="120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B9EFF9EC-7DC4-4E0D-B06A-BA01EF16C0EF}" type="slidenum">
              <a:rPr lang="en-US" smtClean="0"/>
              <a:pPr/>
              <a:t>15</a:t>
            </a:fld>
            <a:endParaRPr lang="en-US"/>
          </a:p>
        </p:txBody>
      </p:sp>
      <p:sp>
        <p:nvSpPr>
          <p:cNvPr id="7" name="Rectangle 6"/>
          <p:cNvSpPr/>
          <p:nvPr/>
        </p:nvSpPr>
        <p:spPr>
          <a:xfrm>
            <a:off x="228600" y="4876800"/>
            <a:ext cx="8763000" cy="830997"/>
          </a:xfrm>
          <a:prstGeom prst="rect">
            <a:avLst/>
          </a:prstGeom>
        </p:spPr>
        <p:txBody>
          <a:bodyPr wrap="square">
            <a:spAutoFit/>
          </a:bodyPr>
          <a:lstStyle/>
          <a:p>
            <a:r>
              <a:rPr lang="en-US" sz="2400" b="1" dirty="0" smtClean="0"/>
              <a:t>Example: 375 HV</a:t>
            </a:r>
            <a:r>
              <a:rPr lang="en-US" sz="2400" b="1" baseline="-25000" dirty="0" smtClean="0"/>
              <a:t>300</a:t>
            </a:r>
            <a:r>
              <a:rPr lang="en-US" sz="2400" b="1" dirty="0" smtClean="0"/>
              <a:t> means that a 300 </a:t>
            </a:r>
            <a:r>
              <a:rPr lang="en-US" sz="2400" b="1" dirty="0" err="1" smtClean="0"/>
              <a:t>kgf</a:t>
            </a:r>
            <a:r>
              <a:rPr lang="en-US" sz="2400" b="1" dirty="0" smtClean="0"/>
              <a:t> loads produced a Vickers hardness of 375 </a:t>
            </a:r>
            <a:r>
              <a:rPr lang="en-US" sz="2400" b="1" dirty="0" err="1" smtClean="0"/>
              <a:t>kgf</a:t>
            </a:r>
            <a:r>
              <a:rPr lang="en-US" sz="2400" b="1" dirty="0" smtClean="0"/>
              <a:t> / mm</a:t>
            </a:r>
            <a:r>
              <a:rPr lang="en-US" sz="2400" b="1" baseline="30000" dirty="0" smtClean="0"/>
              <a:t>2</a:t>
            </a:r>
            <a:r>
              <a:rPr lang="en-US" sz="2400" b="1" dirty="0" smtClean="0"/>
              <a:t>.</a:t>
            </a: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86309"/>
          </a:xfrm>
          <a:prstGeom prst="rect">
            <a:avLst/>
          </a:prstGeom>
        </p:spPr>
        <p:txBody>
          <a:bodyPr wrap="square">
            <a:spAutoFit/>
          </a:bodyPr>
          <a:lstStyle/>
          <a:p>
            <a:pPr algn="just"/>
            <a:r>
              <a:rPr lang="en-US" sz="2800" b="1" i="1" dirty="0" smtClean="0"/>
              <a:t>Advantages</a:t>
            </a:r>
          </a:p>
          <a:p>
            <a:pPr algn="just"/>
            <a:r>
              <a:rPr lang="en-US" sz="2400" dirty="0" smtClean="0"/>
              <a:t>1. One scale covers the entire hardness range. Continuous hardness from soft (5 HV) to hard materials (1500 HV)</a:t>
            </a:r>
          </a:p>
          <a:p>
            <a:pPr algn="just"/>
            <a:r>
              <a:rPr lang="en-US" sz="2400" dirty="0" smtClean="0"/>
              <a:t>2. A wide range of test forces to suit every application. Vickers values are generally considered test force independent. In other words, if the material tested is uniform, the Vickers values will be the same if tested using a 500gf force or a 50kgf force. </a:t>
            </a:r>
          </a:p>
          <a:p>
            <a:pPr algn="just"/>
            <a:r>
              <a:rPr lang="en-US" sz="2400" dirty="0" smtClean="0"/>
              <a:t>3. Small indentation compared to HB, sample can normally be used.</a:t>
            </a:r>
            <a:endParaRPr lang="en-US" sz="2400" b="1" i="1" dirty="0" smtClean="0"/>
          </a:p>
          <a:p>
            <a:pPr algn="just"/>
            <a:endParaRPr lang="en-US" sz="2800" b="1" i="1" dirty="0" smtClean="0"/>
          </a:p>
          <a:p>
            <a:pPr algn="just"/>
            <a:r>
              <a:rPr lang="en-US" sz="2800" b="1" i="1" dirty="0" smtClean="0"/>
              <a:t>Disadvantages</a:t>
            </a:r>
          </a:p>
          <a:p>
            <a:pPr algn="just"/>
            <a:r>
              <a:rPr lang="en-US" sz="2400" dirty="0" smtClean="0"/>
              <a:t>1. The main drawback of the Vickers test is the need to optically measure the indent size. This requires that the test point be highly finished to be able to see the indent well enough to make an accurate measurement.</a:t>
            </a:r>
          </a:p>
          <a:p>
            <a:pPr algn="just"/>
            <a:r>
              <a:rPr lang="en-US" sz="2400" dirty="0" smtClean="0"/>
              <a:t>2. Slow. Testing can take 30 seconds not counting the sample preparation time.</a:t>
            </a:r>
            <a:endParaRPr lang="en-US" sz="2400" dirty="0"/>
          </a:p>
        </p:txBody>
      </p:sp>
      <p:sp>
        <p:nvSpPr>
          <p:cNvPr id="5" name="Slide Number Placeholder 4"/>
          <p:cNvSpPr>
            <a:spLocks noGrp="1"/>
          </p:cNvSpPr>
          <p:nvPr>
            <p:ph type="sldNum" sz="quarter" idx="12"/>
          </p:nvPr>
        </p:nvSpPr>
        <p:spPr/>
        <p:txBody>
          <a:bodyPr/>
          <a:lstStyle/>
          <a:p>
            <a:fld id="{B9EFF9EC-7DC4-4E0D-B06A-BA01EF16C0E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8839200" cy="4524315"/>
          </a:xfrm>
          <a:prstGeom prst="rect">
            <a:avLst/>
          </a:prstGeom>
        </p:spPr>
        <p:txBody>
          <a:bodyPr wrap="square">
            <a:spAutoFit/>
          </a:bodyPr>
          <a:lstStyle/>
          <a:p>
            <a:pPr algn="just"/>
            <a:r>
              <a:rPr lang="en-US" sz="2400" dirty="0" err="1" smtClean="0"/>
              <a:t>Knoop</a:t>
            </a:r>
            <a:r>
              <a:rPr lang="en-US" sz="2400" dirty="0" smtClean="0"/>
              <a:t> (HK) hardness was developed by at the National Bureau of</a:t>
            </a:r>
          </a:p>
          <a:p>
            <a:pPr algn="just"/>
            <a:r>
              <a:rPr lang="en-US" sz="2400" dirty="0" smtClean="0"/>
              <a:t>Standards (now NIST) in 1939. </a:t>
            </a:r>
          </a:p>
          <a:p>
            <a:pPr algn="just"/>
            <a:r>
              <a:rPr lang="en-US" sz="2400" dirty="0" smtClean="0"/>
              <a:t>The indenter used is a rhombic based</a:t>
            </a:r>
          </a:p>
          <a:p>
            <a:pPr algn="just"/>
            <a:r>
              <a:rPr lang="en-US" sz="2400" dirty="0" smtClean="0"/>
              <a:t>pyramidal diamond that produces an elongated diamond shaped indent. </a:t>
            </a:r>
            <a:r>
              <a:rPr lang="en-US" sz="2400" b="1" i="1" dirty="0" err="1" smtClean="0"/>
              <a:t>Knoop</a:t>
            </a:r>
            <a:r>
              <a:rPr lang="en-US" sz="2400" b="1" i="1" dirty="0" smtClean="0"/>
              <a:t> tests are mainly done at test forces from 10g to 1000g, so a high powered microscope is necessary to measure the indent size. Because of this, </a:t>
            </a:r>
            <a:r>
              <a:rPr lang="en-US" sz="2400" b="1" i="1" dirty="0" err="1" smtClean="0"/>
              <a:t>Knoop</a:t>
            </a:r>
            <a:r>
              <a:rPr lang="en-US" sz="2400" b="1" i="1" dirty="0" smtClean="0"/>
              <a:t> tests have mainly been known as </a:t>
            </a:r>
            <a:r>
              <a:rPr lang="en-US" sz="2400" b="1" i="1" dirty="0" err="1" smtClean="0"/>
              <a:t>microhardness</a:t>
            </a:r>
            <a:r>
              <a:rPr lang="en-US" sz="2400" b="1" i="1" dirty="0" smtClean="0"/>
              <a:t> tests. </a:t>
            </a:r>
            <a:r>
              <a:rPr lang="en-US" sz="2400" dirty="0" smtClean="0"/>
              <a:t>The newer standards more accurately use the term micro indentation tests. The magnifications required to measure </a:t>
            </a:r>
            <a:r>
              <a:rPr lang="en-US" sz="2400" dirty="0" err="1" smtClean="0"/>
              <a:t>Knoop</a:t>
            </a:r>
            <a:r>
              <a:rPr lang="en-US" sz="2400" dirty="0" smtClean="0"/>
              <a:t> indents dictate a highly polished test surface. To achieve this surface, the samples are normally mounted and </a:t>
            </a:r>
            <a:r>
              <a:rPr lang="en-US" sz="2400" dirty="0" err="1" smtClean="0"/>
              <a:t>metallurgically</a:t>
            </a:r>
            <a:r>
              <a:rPr lang="en-US" sz="2400" dirty="0" smtClean="0"/>
              <a:t> polished, therefore </a:t>
            </a:r>
            <a:r>
              <a:rPr lang="en-US" sz="2400" dirty="0" err="1" smtClean="0"/>
              <a:t>Knoop</a:t>
            </a:r>
            <a:r>
              <a:rPr lang="en-US" sz="2400" dirty="0" smtClean="0"/>
              <a:t> is almost always a destructive test.</a:t>
            </a:r>
            <a:endParaRPr lang="en-US" sz="2400" dirty="0"/>
          </a:p>
        </p:txBody>
      </p:sp>
      <p:sp>
        <p:nvSpPr>
          <p:cNvPr id="3" name="Rectangle 2"/>
          <p:cNvSpPr/>
          <p:nvPr/>
        </p:nvSpPr>
        <p:spPr>
          <a:xfrm>
            <a:off x="0" y="0"/>
            <a:ext cx="3724289" cy="584775"/>
          </a:xfrm>
          <a:prstGeom prst="rect">
            <a:avLst/>
          </a:prstGeom>
        </p:spPr>
        <p:txBody>
          <a:bodyPr wrap="none">
            <a:spAutoFit/>
          </a:bodyPr>
          <a:lstStyle/>
          <a:p>
            <a:r>
              <a:rPr lang="en-US" sz="3200" b="1" dirty="0" err="1" smtClean="0"/>
              <a:t>Knoop</a:t>
            </a:r>
            <a:r>
              <a:rPr lang="en-US" sz="3200" b="1" dirty="0" smtClean="0"/>
              <a:t> Hardness Test</a:t>
            </a:r>
            <a:endParaRPr lang="en-US" sz="3200" dirty="0"/>
          </a:p>
        </p:txBody>
      </p:sp>
      <p:sp>
        <p:nvSpPr>
          <p:cNvPr id="4" name="Slide Number Placeholder 3"/>
          <p:cNvSpPr>
            <a:spLocks noGrp="1"/>
          </p:cNvSpPr>
          <p:nvPr>
            <p:ph type="sldNum" sz="quarter" idx="12"/>
          </p:nvPr>
        </p:nvSpPr>
        <p:spPr/>
        <p:txBody>
          <a:bodyPr/>
          <a:lstStyle/>
          <a:p>
            <a:fld id="{B9EFF9EC-7DC4-4E0D-B06A-BA01EF16C0E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ubstech.com/dokuwiki/lib/exe/fetch.php?w=&amp;h=&amp;cache=cache&amp;media=knoop.png"/>
          <p:cNvPicPr>
            <a:picLocks noChangeAspect="1" noChangeArrowheads="1"/>
          </p:cNvPicPr>
          <p:nvPr/>
        </p:nvPicPr>
        <p:blipFill>
          <a:blip r:embed="rId2" cstate="print"/>
          <a:srcRect l="4348" t="11111" r="3261" b="5556"/>
          <a:stretch>
            <a:fillRect/>
          </a:stretch>
        </p:blipFill>
        <p:spPr bwMode="auto">
          <a:xfrm>
            <a:off x="1676400" y="0"/>
            <a:ext cx="6477000" cy="4191000"/>
          </a:xfrm>
          <a:prstGeom prst="rect">
            <a:avLst/>
          </a:prstGeom>
          <a:noFill/>
        </p:spPr>
      </p:pic>
      <p:sp>
        <p:nvSpPr>
          <p:cNvPr id="3" name="Slide Number Placeholder 2"/>
          <p:cNvSpPr>
            <a:spLocks noGrp="1"/>
          </p:cNvSpPr>
          <p:nvPr>
            <p:ph type="sldNum" sz="quarter" idx="12"/>
          </p:nvPr>
        </p:nvSpPr>
        <p:spPr/>
        <p:txBody>
          <a:bodyPr/>
          <a:lstStyle/>
          <a:p>
            <a:fld id="{B9EFF9EC-7DC4-4E0D-B06A-BA01EF16C0EF}" type="slidenum">
              <a:rPr lang="en-US" smtClean="0"/>
              <a:pPr/>
              <a:t>18</a:t>
            </a:fld>
            <a:endParaRPr lang="en-US"/>
          </a:p>
        </p:txBody>
      </p:sp>
      <p:sp>
        <p:nvSpPr>
          <p:cNvPr id="6" name="Rectangle 5"/>
          <p:cNvSpPr/>
          <p:nvPr/>
        </p:nvSpPr>
        <p:spPr>
          <a:xfrm>
            <a:off x="228600" y="4419600"/>
            <a:ext cx="8915400" cy="1569660"/>
          </a:xfrm>
          <a:prstGeom prst="rect">
            <a:avLst/>
          </a:prstGeom>
        </p:spPr>
        <p:txBody>
          <a:bodyPr wrap="square">
            <a:spAutoFit/>
          </a:bodyPr>
          <a:lstStyle/>
          <a:p>
            <a:pPr algn="just"/>
            <a:r>
              <a:rPr lang="en-US" sz="2400" b="1" dirty="0" smtClean="0"/>
              <a:t>Applications:-</a:t>
            </a:r>
          </a:p>
          <a:p>
            <a:pPr algn="just"/>
            <a:r>
              <a:rPr lang="en-US" sz="2400" dirty="0" smtClean="0"/>
              <a:t>Because of the wide test force range, the </a:t>
            </a:r>
            <a:r>
              <a:rPr lang="en-US" sz="2400" dirty="0" err="1" smtClean="0"/>
              <a:t>Knoop</a:t>
            </a:r>
            <a:r>
              <a:rPr lang="en-US" sz="2400" dirty="0" smtClean="0"/>
              <a:t> test can be used on almost any metallic material. The part size is only limited by the testing instrument's capacity.</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458200" cy="830997"/>
          </a:xfrm>
          <a:prstGeom prst="rect">
            <a:avLst/>
          </a:prstGeom>
        </p:spPr>
        <p:txBody>
          <a:bodyPr wrap="square">
            <a:spAutoFit/>
          </a:bodyPr>
          <a:lstStyle/>
          <a:p>
            <a:r>
              <a:rPr lang="en-US" sz="2400" b="1" dirty="0" smtClean="0"/>
              <a:t>The </a:t>
            </a:r>
            <a:r>
              <a:rPr lang="en-US" sz="2400" b="1" dirty="0" err="1" smtClean="0"/>
              <a:t>Knoop</a:t>
            </a:r>
            <a:r>
              <a:rPr lang="en-US" sz="2400" b="1" dirty="0" smtClean="0"/>
              <a:t> hardness number </a:t>
            </a:r>
            <a:r>
              <a:rPr lang="en-US" sz="2400" dirty="0" smtClean="0"/>
              <a:t>HKN is the ratio of the load applied to the indenter, F (</a:t>
            </a:r>
            <a:r>
              <a:rPr lang="en-US" sz="2400" dirty="0" err="1" smtClean="0"/>
              <a:t>kgf</a:t>
            </a:r>
            <a:r>
              <a:rPr lang="en-US" sz="2400" dirty="0" smtClean="0"/>
              <a:t>) to the unrecovered projected area A (mm</a:t>
            </a:r>
            <a:r>
              <a:rPr lang="en-US" sz="2400" baseline="30000" dirty="0" smtClean="0"/>
              <a:t>2</a:t>
            </a:r>
            <a:r>
              <a:rPr lang="en-US" sz="2400" dirty="0" smtClean="0"/>
              <a:t>) </a:t>
            </a:r>
            <a:endParaRPr lang="en-US" sz="2400" dirty="0"/>
          </a:p>
        </p:txBody>
      </p:sp>
      <p:sp>
        <p:nvSpPr>
          <p:cNvPr id="5" name="Rectangle 4"/>
          <p:cNvSpPr/>
          <p:nvPr/>
        </p:nvSpPr>
        <p:spPr>
          <a:xfrm>
            <a:off x="381000" y="2667000"/>
            <a:ext cx="1482906" cy="523220"/>
          </a:xfrm>
          <a:prstGeom prst="rect">
            <a:avLst/>
          </a:prstGeom>
        </p:spPr>
        <p:txBody>
          <a:bodyPr wrap="none">
            <a:spAutoFit/>
          </a:bodyPr>
          <a:lstStyle/>
          <a:p>
            <a:r>
              <a:rPr lang="en-US" sz="2800" b="1" dirty="0" smtClean="0"/>
              <a:t>HK = P/A</a:t>
            </a:r>
            <a:endParaRPr lang="en-US" sz="2800" dirty="0"/>
          </a:p>
        </p:txBody>
      </p:sp>
      <p:sp>
        <p:nvSpPr>
          <p:cNvPr id="6" name="Rectangle 5"/>
          <p:cNvSpPr/>
          <p:nvPr/>
        </p:nvSpPr>
        <p:spPr>
          <a:xfrm>
            <a:off x="304800" y="4038600"/>
            <a:ext cx="6934200" cy="1015663"/>
          </a:xfrm>
          <a:prstGeom prst="rect">
            <a:avLst/>
          </a:prstGeom>
        </p:spPr>
        <p:txBody>
          <a:bodyPr wrap="square">
            <a:spAutoFit/>
          </a:bodyPr>
          <a:lstStyle/>
          <a:p>
            <a:pPr algn="just"/>
            <a:r>
              <a:rPr lang="en-US" sz="2000" dirty="0" smtClean="0"/>
              <a:t>Where: P= applied load in </a:t>
            </a:r>
            <a:r>
              <a:rPr lang="en-US" sz="2000" dirty="0" err="1" smtClean="0"/>
              <a:t>kgf</a:t>
            </a:r>
            <a:r>
              <a:rPr lang="en-US" sz="2000" dirty="0" smtClean="0"/>
              <a:t> </a:t>
            </a:r>
          </a:p>
          <a:p>
            <a:pPr algn="just"/>
            <a:r>
              <a:rPr lang="en-US" sz="2000" dirty="0" smtClean="0"/>
              <a:t>A = the unrecovered projected area of the indentation in mm</a:t>
            </a:r>
            <a:r>
              <a:rPr lang="en-US" sz="2000" baseline="30000" dirty="0" smtClean="0"/>
              <a:t>2</a:t>
            </a:r>
            <a:r>
              <a:rPr lang="en-US" sz="2000" dirty="0" smtClean="0"/>
              <a:t> </a:t>
            </a:r>
          </a:p>
          <a:p>
            <a:pPr algn="just"/>
            <a:r>
              <a:rPr lang="en-US" sz="2000" dirty="0" smtClean="0"/>
              <a:t>L = measured length of long diagonal of indentation in mm</a:t>
            </a:r>
          </a:p>
        </p:txBody>
      </p:sp>
      <p:sp>
        <p:nvSpPr>
          <p:cNvPr id="8" name="Slide Number Placeholder 7"/>
          <p:cNvSpPr>
            <a:spLocks noGrp="1"/>
          </p:cNvSpPr>
          <p:nvPr>
            <p:ph type="sldNum" sz="quarter" idx="12"/>
          </p:nvPr>
        </p:nvSpPr>
        <p:spPr/>
        <p:txBody>
          <a:bodyPr/>
          <a:lstStyle/>
          <a:p>
            <a:fld id="{B9EFF9EC-7DC4-4E0D-B06A-BA01EF16C0EF}" type="slidenum">
              <a:rPr lang="en-US" smtClean="0"/>
              <a:pPr/>
              <a:t>19</a:t>
            </a:fld>
            <a:endParaRPr lang="en-US"/>
          </a:p>
        </p:txBody>
      </p:sp>
      <p:pic>
        <p:nvPicPr>
          <p:cNvPr id="9" name="Picture 2" descr="Knoop Hardness indenter Indentation"/>
          <p:cNvPicPr>
            <a:picLocks noChangeAspect="1" noChangeArrowheads="1"/>
          </p:cNvPicPr>
          <p:nvPr/>
        </p:nvPicPr>
        <p:blipFill>
          <a:blip r:embed="rId2" cstate="print"/>
          <a:srcRect/>
          <a:stretch>
            <a:fillRect/>
          </a:stretch>
        </p:blipFill>
        <p:spPr bwMode="auto">
          <a:xfrm>
            <a:off x="4267200" y="1066800"/>
            <a:ext cx="4486837" cy="2971800"/>
          </a:xfrm>
          <a:prstGeom prst="rect">
            <a:avLst/>
          </a:prstGeom>
          <a:noFill/>
        </p:spPr>
      </p:pic>
      <p:sp>
        <p:nvSpPr>
          <p:cNvPr id="10" name="TextBox 9"/>
          <p:cNvSpPr txBox="1"/>
          <p:nvPr/>
        </p:nvSpPr>
        <p:spPr>
          <a:xfrm>
            <a:off x="5486400" y="2514600"/>
            <a:ext cx="1219200" cy="369332"/>
          </a:xfrm>
          <a:prstGeom prst="rect">
            <a:avLst/>
          </a:prstGeom>
          <a:solidFill>
            <a:schemeClr val="bg1"/>
          </a:solidFill>
        </p:spPr>
        <p:txBody>
          <a:bodyPr wrap="square" rtlCol="0">
            <a:spAutoFit/>
          </a:bodyPr>
          <a:lstStyle/>
          <a:p>
            <a:pPr algn="ctr"/>
            <a:r>
              <a:rPr lang="en-US" dirty="0" smtClean="0"/>
              <a:t>L</a:t>
            </a:r>
            <a:endParaRPr lang="en-US" dirty="0"/>
          </a:p>
        </p:txBody>
      </p:sp>
      <p:cxnSp>
        <p:nvCxnSpPr>
          <p:cNvPr id="12" name="Straight Arrow Connector 11"/>
          <p:cNvCxnSpPr/>
          <p:nvPr/>
        </p:nvCxnSpPr>
        <p:spPr>
          <a:xfrm>
            <a:off x="4800600" y="2819400"/>
            <a:ext cx="24384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 y="3352800"/>
            <a:ext cx="2862835" cy="523220"/>
          </a:xfrm>
          <a:prstGeom prst="rect">
            <a:avLst/>
          </a:prstGeom>
          <a:ln>
            <a:solidFill>
              <a:schemeClr val="tx1">
                <a:lumMod val="85000"/>
                <a:lumOff val="15000"/>
              </a:schemeClr>
            </a:solidFill>
          </a:ln>
        </p:spPr>
        <p:txBody>
          <a:bodyPr wrap="none">
            <a:spAutoFit/>
          </a:bodyPr>
          <a:lstStyle/>
          <a:p>
            <a:r>
              <a:rPr lang="en-US" sz="2800" b="1" dirty="0" smtClean="0"/>
              <a:t>HK = 14.229(P/L</a:t>
            </a:r>
            <a:r>
              <a:rPr lang="en-US" sz="2800" b="1" baseline="30000" dirty="0" smtClean="0"/>
              <a:t>2</a:t>
            </a:r>
            <a:r>
              <a:rPr lang="en-US" sz="2800" b="1" dirty="0" smtClean="0"/>
              <a:t>)</a:t>
            </a:r>
            <a:endParaRPr lang="en-US" sz="2800" b="1" dirty="0"/>
          </a:p>
        </p:txBody>
      </p:sp>
      <p:sp>
        <p:nvSpPr>
          <p:cNvPr id="16" name="Rectangle 15"/>
          <p:cNvSpPr/>
          <p:nvPr/>
        </p:nvSpPr>
        <p:spPr>
          <a:xfrm>
            <a:off x="228600" y="5257800"/>
            <a:ext cx="7848600" cy="830997"/>
          </a:xfrm>
          <a:prstGeom prst="rect">
            <a:avLst/>
          </a:prstGeom>
        </p:spPr>
        <p:txBody>
          <a:bodyPr wrap="square">
            <a:spAutoFit/>
          </a:bodyPr>
          <a:lstStyle/>
          <a:p>
            <a:r>
              <a:rPr lang="en-US" sz="2400" b="1" dirty="0" smtClean="0"/>
              <a:t>Example: 375 HK</a:t>
            </a:r>
            <a:r>
              <a:rPr lang="en-US" sz="2400" b="1" baseline="-25000" dirty="0" smtClean="0"/>
              <a:t>300</a:t>
            </a:r>
            <a:r>
              <a:rPr lang="en-US" sz="2400" b="1" dirty="0" smtClean="0"/>
              <a:t> means that a 300 </a:t>
            </a:r>
            <a:r>
              <a:rPr lang="en-US" sz="2400" b="1" dirty="0" err="1" smtClean="0"/>
              <a:t>gf</a:t>
            </a:r>
            <a:r>
              <a:rPr lang="en-US" sz="2400" b="1" dirty="0" smtClean="0"/>
              <a:t> load produced a </a:t>
            </a:r>
            <a:r>
              <a:rPr lang="en-US" sz="2400" b="1" dirty="0" err="1" smtClean="0"/>
              <a:t>Knoop</a:t>
            </a:r>
            <a:r>
              <a:rPr lang="en-US" sz="2400" b="1" dirty="0" smtClean="0"/>
              <a:t> hardness of 375 </a:t>
            </a:r>
            <a:r>
              <a:rPr lang="en-US" sz="2400" b="1" dirty="0" err="1" smtClean="0"/>
              <a:t>kgf</a:t>
            </a:r>
            <a:r>
              <a:rPr lang="en-US" sz="2400" b="1" dirty="0" smtClean="0"/>
              <a:t> / mm</a:t>
            </a:r>
            <a:r>
              <a:rPr lang="en-US" sz="2400" b="1" baseline="30000" dirty="0" smtClean="0"/>
              <a:t>2</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9EFF9EC-7DC4-4E0D-B06A-BA01EF16C0EF}" type="slidenum">
              <a:rPr lang="en-US" smtClean="0"/>
              <a:pPr/>
              <a:t>2</a:t>
            </a:fld>
            <a:endParaRPr lang="en-US"/>
          </a:p>
        </p:txBody>
      </p:sp>
      <p:grpSp>
        <p:nvGrpSpPr>
          <p:cNvPr id="11" name="Group 10"/>
          <p:cNvGrpSpPr/>
          <p:nvPr/>
        </p:nvGrpSpPr>
        <p:grpSpPr>
          <a:xfrm>
            <a:off x="0" y="0"/>
            <a:ext cx="8734586" cy="6586954"/>
            <a:chOff x="0" y="0"/>
            <a:chExt cx="8734586" cy="6586954"/>
          </a:xfrm>
        </p:grpSpPr>
        <p:grpSp>
          <p:nvGrpSpPr>
            <p:cNvPr id="10" name="Group 9"/>
            <p:cNvGrpSpPr/>
            <p:nvPr/>
          </p:nvGrpSpPr>
          <p:grpSpPr>
            <a:xfrm>
              <a:off x="0" y="0"/>
              <a:ext cx="8734586" cy="6096000"/>
              <a:chOff x="0" y="0"/>
              <a:chExt cx="8734586" cy="6096000"/>
            </a:xfrm>
          </p:grpSpPr>
          <p:pic>
            <p:nvPicPr>
              <p:cNvPr id="28674" name="Picture 2"/>
              <p:cNvPicPr>
                <a:picLocks noChangeAspect="1" noChangeArrowheads="1"/>
              </p:cNvPicPr>
              <p:nvPr/>
            </p:nvPicPr>
            <p:blipFill>
              <a:blip r:embed="rId2" cstate="print"/>
              <a:srcRect l="18741" t="27083" r="36750" b="12957"/>
              <a:stretch>
                <a:fillRect/>
              </a:stretch>
            </p:blipFill>
            <p:spPr bwMode="auto">
              <a:xfrm>
                <a:off x="0" y="0"/>
                <a:ext cx="8734586" cy="6096000"/>
              </a:xfrm>
              <a:prstGeom prst="rect">
                <a:avLst/>
              </a:prstGeom>
              <a:noFill/>
              <a:ln w="9525">
                <a:noFill/>
                <a:miter lim="800000"/>
                <a:headEnd/>
                <a:tailEnd/>
              </a:ln>
            </p:spPr>
          </p:pic>
          <p:sp>
            <p:nvSpPr>
              <p:cNvPr id="4" name="TextBox 3"/>
              <p:cNvSpPr txBox="1"/>
              <p:nvPr/>
            </p:nvSpPr>
            <p:spPr>
              <a:xfrm>
                <a:off x="4876800" y="838200"/>
                <a:ext cx="1066800" cy="307777"/>
              </a:xfrm>
              <a:prstGeom prst="rect">
                <a:avLst/>
              </a:prstGeom>
              <a:solidFill>
                <a:schemeClr val="bg1"/>
              </a:solidFill>
            </p:spPr>
            <p:txBody>
              <a:bodyPr wrap="square" rtlCol="0">
                <a:spAutoFit/>
              </a:bodyPr>
              <a:lstStyle/>
              <a:p>
                <a:pPr algn="ctr"/>
                <a:r>
                  <a:rPr lang="en-US" sz="1400" b="1" dirty="0" smtClean="0"/>
                  <a:t>Figure 1</a:t>
                </a:r>
                <a:endParaRPr lang="en-US" sz="1400" b="1" dirty="0"/>
              </a:p>
            </p:txBody>
          </p:sp>
        </p:grpSp>
        <p:sp>
          <p:nvSpPr>
            <p:cNvPr id="6" name="TextBox 5"/>
            <p:cNvSpPr txBox="1"/>
            <p:nvPr/>
          </p:nvSpPr>
          <p:spPr>
            <a:xfrm>
              <a:off x="1295400" y="6248400"/>
              <a:ext cx="2743200" cy="338554"/>
            </a:xfrm>
            <a:prstGeom prst="rect">
              <a:avLst/>
            </a:prstGeom>
            <a:solidFill>
              <a:schemeClr val="bg1"/>
            </a:solidFill>
          </p:spPr>
          <p:txBody>
            <a:bodyPr wrap="square" rtlCol="0">
              <a:spAutoFit/>
            </a:bodyPr>
            <a:lstStyle/>
            <a:p>
              <a:pPr algn="ctr"/>
              <a:r>
                <a:rPr lang="en-US" sz="1600" b="1" dirty="0" err="1" smtClean="0"/>
                <a:t>Brinell</a:t>
              </a:r>
              <a:r>
                <a:rPr lang="en-US" sz="1600" b="1" dirty="0" smtClean="0"/>
                <a:t> hardness</a:t>
              </a:r>
              <a:endParaRPr lang="en-US" sz="1600" b="1" dirty="0"/>
            </a:p>
          </p:txBody>
        </p:sp>
      </p:grpSp>
      <p:sp>
        <p:nvSpPr>
          <p:cNvPr id="7" name="TextBox 6"/>
          <p:cNvSpPr txBox="1"/>
          <p:nvPr/>
        </p:nvSpPr>
        <p:spPr>
          <a:xfrm rot="16200000">
            <a:off x="-973723" y="3640723"/>
            <a:ext cx="2743200" cy="338554"/>
          </a:xfrm>
          <a:prstGeom prst="rect">
            <a:avLst/>
          </a:prstGeom>
          <a:solidFill>
            <a:schemeClr val="bg1"/>
          </a:solidFill>
        </p:spPr>
        <p:txBody>
          <a:bodyPr wrap="square" rtlCol="0">
            <a:spAutoFit/>
          </a:bodyPr>
          <a:lstStyle/>
          <a:p>
            <a:pPr algn="ctr"/>
            <a:r>
              <a:rPr lang="en-US" sz="1600" b="1" dirty="0" smtClean="0"/>
              <a:t>Tensile strength (</a:t>
            </a:r>
            <a:r>
              <a:rPr lang="en-US" sz="1600" b="1" dirty="0" err="1" smtClean="0"/>
              <a:t>Mpa</a:t>
            </a:r>
            <a:r>
              <a:rPr lang="en-US" sz="1600" b="1" dirty="0" smtClean="0"/>
              <a:t>)</a:t>
            </a:r>
            <a:endParaRPr lang="en-US" sz="1600" b="1" dirty="0"/>
          </a:p>
        </p:txBody>
      </p:sp>
      <p:sp>
        <p:nvSpPr>
          <p:cNvPr id="8" name="TextBox 7"/>
          <p:cNvSpPr txBox="1"/>
          <p:nvPr/>
        </p:nvSpPr>
        <p:spPr>
          <a:xfrm rot="16200000">
            <a:off x="3293477" y="4021723"/>
            <a:ext cx="2743200" cy="338554"/>
          </a:xfrm>
          <a:prstGeom prst="rect">
            <a:avLst/>
          </a:prstGeom>
          <a:solidFill>
            <a:schemeClr val="bg1"/>
          </a:solidFill>
        </p:spPr>
        <p:txBody>
          <a:bodyPr wrap="square" rtlCol="0">
            <a:spAutoFit/>
          </a:bodyPr>
          <a:lstStyle/>
          <a:p>
            <a:pPr algn="ctr"/>
            <a:r>
              <a:rPr lang="en-US" sz="1600" b="1" dirty="0" smtClean="0"/>
              <a:t>Tensile strength (</a:t>
            </a:r>
            <a:r>
              <a:rPr lang="en-US" sz="1600" b="1" dirty="0" err="1" smtClean="0"/>
              <a:t>Mpa</a:t>
            </a:r>
            <a:r>
              <a:rPr lang="en-US" sz="1600" b="1" dirty="0" smtClean="0"/>
              <a:t>)</a:t>
            </a:r>
            <a:endParaRPr lang="en-US" sz="1600" b="1" dirty="0"/>
          </a:p>
        </p:txBody>
      </p:sp>
      <p:sp>
        <p:nvSpPr>
          <p:cNvPr id="9" name="TextBox 8"/>
          <p:cNvSpPr txBox="1"/>
          <p:nvPr/>
        </p:nvSpPr>
        <p:spPr>
          <a:xfrm>
            <a:off x="1143000" y="1066800"/>
            <a:ext cx="2133600" cy="861774"/>
          </a:xfrm>
          <a:prstGeom prst="rect">
            <a:avLst/>
          </a:prstGeom>
          <a:solidFill>
            <a:schemeClr val="bg1"/>
          </a:solidFill>
        </p:spPr>
        <p:txBody>
          <a:bodyPr wrap="square" rtlCol="0">
            <a:spAutoFit/>
          </a:bodyPr>
          <a:lstStyle/>
          <a:p>
            <a:endParaRPr lang="en-US" sz="32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0283" t="24047" r="32064" b="23761"/>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9EFF9EC-7DC4-4E0D-B06A-BA01EF16C0EF}" type="slidenum">
              <a:rPr lang="en-US" smtClean="0"/>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0"/>
            <a:ext cx="8229600" cy="487362"/>
          </a:xfrm>
          <a:noFill/>
          <a:extLst>
            <a:ext uri="{909E8E84-426E-40DD-AFC4-6F175D3DCCD1}">
              <a14:hiddenFill xmlns="" xmlns:a14="http://schemas.microsoft.com/office/drawing/2010/main">
                <a:solidFill>
                  <a:srgbClr val="FFFFFF"/>
                </a:solidFill>
              </a14:hiddenFill>
            </a:ext>
          </a:extLst>
        </p:spPr>
        <p:txBody>
          <a:bodyPr>
            <a:normAutofit fontScale="90000"/>
          </a:bodyPr>
          <a:lstStyle/>
          <a:p>
            <a:pPr algn="l"/>
            <a:r>
              <a:rPr lang="en-US" sz="2800" b="1" dirty="0" smtClean="0">
                <a:effectLst/>
              </a:rPr>
              <a:t>General </a:t>
            </a:r>
            <a:r>
              <a:rPr lang="en-US" sz="2800" b="1" dirty="0" smtClean="0"/>
              <a:t>types of Current hardness </a:t>
            </a:r>
            <a:r>
              <a:rPr lang="en-US" sz="2800" b="1" dirty="0" smtClean="0">
                <a:effectLst/>
              </a:rPr>
              <a:t>testing…..</a:t>
            </a:r>
          </a:p>
        </p:txBody>
      </p:sp>
      <p:sp>
        <p:nvSpPr>
          <p:cNvPr id="10243" name="Rectangle 3"/>
          <p:cNvSpPr>
            <a:spLocks noGrp="1" noChangeArrowheads="1"/>
          </p:cNvSpPr>
          <p:nvPr>
            <p:ph type="body" idx="1"/>
          </p:nvPr>
        </p:nvSpPr>
        <p:spPr>
          <a:xfrm>
            <a:off x="304800" y="838200"/>
            <a:ext cx="8229600" cy="4759325"/>
          </a:xfrm>
          <a:noFill/>
          <a:extLst>
            <a:ext uri="{909E8E84-426E-40DD-AFC4-6F175D3DCCD1}">
              <a14:hiddenFill xmlns="" xmlns:a14="http://schemas.microsoft.com/office/drawing/2010/main">
                <a:solidFill>
                  <a:srgbClr val="FFFFFF"/>
                </a:solidFill>
              </a14:hiddenFill>
            </a:ext>
          </a:extLst>
        </p:spPr>
        <p:txBody>
          <a:bodyPr>
            <a:normAutofit fontScale="92500" lnSpcReduction="10000"/>
          </a:bodyPr>
          <a:lstStyle/>
          <a:p>
            <a:pPr algn="just">
              <a:lnSpc>
                <a:spcPct val="90000"/>
              </a:lnSpc>
              <a:buNone/>
            </a:pPr>
            <a:endParaRPr lang="en-US" sz="2400" dirty="0" smtClean="0">
              <a:effectLst/>
            </a:endParaRPr>
          </a:p>
          <a:p>
            <a:pPr algn="just">
              <a:lnSpc>
                <a:spcPct val="90000"/>
              </a:lnSpc>
              <a:buNone/>
            </a:pPr>
            <a:r>
              <a:rPr lang="en-US" sz="2400" dirty="0" smtClean="0">
                <a:effectLst/>
              </a:rPr>
              <a:t>Current practice divides hardness testing into   three categories:</a:t>
            </a:r>
          </a:p>
          <a:p>
            <a:pPr algn="just">
              <a:lnSpc>
                <a:spcPct val="90000"/>
              </a:lnSpc>
            </a:pPr>
            <a:r>
              <a:rPr lang="en-US" sz="2400" b="1" dirty="0" err="1" smtClean="0">
                <a:effectLst/>
              </a:rPr>
              <a:t>Macrohardness</a:t>
            </a:r>
            <a:r>
              <a:rPr lang="en-US" sz="2400" dirty="0" smtClean="0">
                <a:effectLst/>
              </a:rPr>
              <a:t>: </a:t>
            </a:r>
          </a:p>
          <a:p>
            <a:pPr algn="just">
              <a:lnSpc>
                <a:spcPct val="90000"/>
              </a:lnSpc>
              <a:buFont typeface="Wingdings" pitchFamily="2" charset="2"/>
              <a:buNone/>
            </a:pPr>
            <a:r>
              <a:rPr lang="en-US" sz="2400" dirty="0" smtClean="0">
                <a:effectLst/>
              </a:rPr>
              <a:t>          Refers to testing with applied loads on the indenter of more than 1 </a:t>
            </a:r>
            <a:r>
              <a:rPr lang="en-US" sz="2400" dirty="0" err="1" smtClean="0">
                <a:effectLst/>
              </a:rPr>
              <a:t>kgf</a:t>
            </a:r>
            <a:r>
              <a:rPr lang="en-US" sz="2400" dirty="0" smtClean="0">
                <a:effectLst/>
              </a:rPr>
              <a:t> and material being tested are tools, dies and sheet material in the heavier gages (in large scale)</a:t>
            </a:r>
          </a:p>
          <a:p>
            <a:pPr algn="just">
              <a:lnSpc>
                <a:spcPct val="90000"/>
              </a:lnSpc>
            </a:pPr>
            <a:r>
              <a:rPr lang="en-US" sz="2400" dirty="0" smtClean="0">
                <a:effectLst/>
              </a:rPr>
              <a:t> </a:t>
            </a:r>
            <a:r>
              <a:rPr lang="en-US" sz="2400" b="1" dirty="0" err="1" smtClean="0">
                <a:effectLst/>
              </a:rPr>
              <a:t>Microhardness</a:t>
            </a:r>
            <a:r>
              <a:rPr lang="en-US" sz="2400" dirty="0" smtClean="0">
                <a:effectLst/>
              </a:rPr>
              <a:t>:</a:t>
            </a:r>
          </a:p>
          <a:p>
            <a:pPr algn="just">
              <a:lnSpc>
                <a:spcPct val="90000"/>
              </a:lnSpc>
              <a:buFont typeface="Wingdings" pitchFamily="2" charset="2"/>
              <a:buNone/>
            </a:pPr>
            <a:r>
              <a:rPr lang="en-US" sz="2400" dirty="0" smtClean="0">
                <a:effectLst/>
              </a:rPr>
              <a:t>           Refers to testing with applied loads are 1 </a:t>
            </a:r>
            <a:r>
              <a:rPr lang="en-US" sz="2400" dirty="0" err="1" smtClean="0">
                <a:effectLst/>
              </a:rPr>
              <a:t>kgf</a:t>
            </a:r>
            <a:r>
              <a:rPr lang="en-US" sz="2400" dirty="0" smtClean="0">
                <a:effectLst/>
              </a:rPr>
              <a:t> or below, and material being tested is very thin (down to 0.0125 mm).</a:t>
            </a:r>
          </a:p>
          <a:p>
            <a:pPr algn="just">
              <a:lnSpc>
                <a:spcPct val="90000"/>
              </a:lnSpc>
            </a:pPr>
            <a:r>
              <a:rPr lang="en-US" sz="2400" b="1" dirty="0" err="1" smtClean="0"/>
              <a:t>Nanohardness</a:t>
            </a:r>
            <a:r>
              <a:rPr lang="en-US" sz="2400" b="1" dirty="0" smtClean="0"/>
              <a:t>:</a:t>
            </a:r>
          </a:p>
          <a:p>
            <a:pPr algn="just">
              <a:lnSpc>
                <a:spcPct val="90000"/>
              </a:lnSpc>
              <a:buNone/>
            </a:pPr>
            <a:r>
              <a:rPr lang="en-US" sz="2400" b="1" dirty="0" smtClean="0"/>
              <a:t>         </a:t>
            </a:r>
            <a:r>
              <a:rPr lang="en-US" sz="2400" dirty="0" smtClean="0"/>
              <a:t>Tests measure hardness by using indenter, on the order of </a:t>
            </a:r>
            <a:r>
              <a:rPr lang="en-US" sz="2400" dirty="0" err="1" smtClean="0"/>
              <a:t>nano</a:t>
            </a:r>
            <a:r>
              <a:rPr lang="en-US" sz="2400" dirty="0" smtClean="0"/>
              <a:t> scale. </a:t>
            </a:r>
          </a:p>
          <a:p>
            <a:pPr algn="just">
              <a:lnSpc>
                <a:spcPct val="90000"/>
              </a:lnSpc>
              <a:buNone/>
            </a:pPr>
            <a:r>
              <a:rPr lang="en-US" sz="2400" dirty="0" smtClean="0"/>
              <a:t>      These tests are based one new technology that allows precise measurement and control of the indenting forces and precise measurement of the indentation depth.</a:t>
            </a:r>
          </a:p>
          <a:p>
            <a:pPr algn="just">
              <a:lnSpc>
                <a:spcPct val="90000"/>
              </a:lnSpc>
              <a:buNone/>
            </a:pPr>
            <a:endParaRPr lang="en-US" sz="2400" dirty="0" smtClean="0"/>
          </a:p>
          <a:p>
            <a:pPr algn="just">
              <a:lnSpc>
                <a:spcPct val="90000"/>
              </a:lnSpc>
              <a:buFont typeface="Wingdings" pitchFamily="2" charset="2"/>
              <a:buNone/>
            </a:pPr>
            <a:endParaRPr lang="en-US" sz="2400" dirty="0" smtClean="0">
              <a:effectLst/>
            </a:endParaRPr>
          </a:p>
        </p:txBody>
      </p:sp>
      <p:sp>
        <p:nvSpPr>
          <p:cNvPr id="4" name="Slide Number Placeholder 3"/>
          <p:cNvSpPr>
            <a:spLocks noGrp="1"/>
          </p:cNvSpPr>
          <p:nvPr>
            <p:ph type="sldNum" sz="quarter" idx="12"/>
          </p:nvPr>
        </p:nvSpPr>
        <p:spPr/>
        <p:txBody>
          <a:bodyPr/>
          <a:lstStyle/>
          <a:p>
            <a:fld id="{B9EFF9EC-7DC4-4E0D-B06A-BA01EF16C0EF}"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fe28_021"/>
          <p:cNvPicPr>
            <a:picLocks noChangeAspect="1" noChangeArrowheads="1"/>
          </p:cNvPicPr>
          <p:nvPr/>
        </p:nvPicPr>
        <p:blipFill>
          <a:blip r:embed="rId2" cstate="print"/>
          <a:srcRect t="7445"/>
          <a:stretch>
            <a:fillRect/>
          </a:stretch>
        </p:blipFill>
        <p:spPr>
          <a:xfrm>
            <a:off x="5029200" y="0"/>
            <a:ext cx="4114800" cy="3276600"/>
          </a:xfrm>
          <a:prstGeom prst="rect">
            <a:avLst/>
          </a:prstGeom>
          <a:noFill/>
        </p:spPr>
      </p:pic>
      <p:pic>
        <p:nvPicPr>
          <p:cNvPr id="4" name="Picture 6" descr="http://www.metalkorea.or.kr/measurable/images/HR-150DT.gif"/>
          <p:cNvPicPr>
            <a:picLocks noChangeAspect="1" noChangeArrowheads="1"/>
          </p:cNvPicPr>
          <p:nvPr/>
        </p:nvPicPr>
        <p:blipFill>
          <a:blip r:embed="rId3" cstate="print"/>
          <a:srcRect l="15909" r="11364"/>
          <a:stretch>
            <a:fillRect/>
          </a:stretch>
        </p:blipFill>
        <p:spPr bwMode="auto">
          <a:xfrm>
            <a:off x="6705600" y="3276600"/>
            <a:ext cx="2438400" cy="3225691"/>
          </a:xfrm>
          <a:prstGeom prst="rect">
            <a:avLst/>
          </a:prstGeom>
          <a:noFill/>
          <a:ln w="9525">
            <a:noFill/>
            <a:miter lim="800000"/>
            <a:headEnd/>
            <a:tailEnd/>
          </a:ln>
        </p:spPr>
      </p:pic>
      <p:sp>
        <p:nvSpPr>
          <p:cNvPr id="5" name="Rectangle 6"/>
          <p:cNvSpPr txBox="1">
            <a:spLocks noChangeArrowheads="1"/>
          </p:cNvSpPr>
          <p:nvPr/>
        </p:nvSpPr>
        <p:spPr>
          <a:xfrm>
            <a:off x="228600" y="457200"/>
            <a:ext cx="3581400" cy="1676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indenter is pressed into the metal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Softer materials leave a deeper indentation</a:t>
            </a:r>
          </a:p>
        </p:txBody>
      </p:sp>
      <p:sp>
        <p:nvSpPr>
          <p:cNvPr id="6" name="Slide Number Placeholder 5"/>
          <p:cNvSpPr>
            <a:spLocks noGrp="1"/>
          </p:cNvSpPr>
          <p:nvPr>
            <p:ph type="sldNum" sz="quarter" idx="12"/>
          </p:nvPr>
        </p:nvSpPr>
        <p:spPr/>
        <p:txBody>
          <a:bodyPr/>
          <a:lstStyle/>
          <a:p>
            <a:fld id="{B9EFF9EC-7DC4-4E0D-B06A-BA01EF16C0EF}" type="slidenum">
              <a:rPr lang="en-US" smtClean="0"/>
              <a:pPr/>
              <a:t>4</a:t>
            </a:fld>
            <a:endParaRPr lang="en-US"/>
          </a:p>
        </p:txBody>
      </p:sp>
      <p:sp>
        <p:nvSpPr>
          <p:cNvPr id="8" name="TextBox 7"/>
          <p:cNvSpPr txBox="1"/>
          <p:nvPr/>
        </p:nvSpPr>
        <p:spPr>
          <a:xfrm>
            <a:off x="228600" y="0"/>
            <a:ext cx="4343400" cy="461665"/>
          </a:xfrm>
          <a:prstGeom prst="rect">
            <a:avLst/>
          </a:prstGeom>
          <a:noFill/>
        </p:spPr>
        <p:txBody>
          <a:bodyPr wrap="square" rtlCol="0">
            <a:spAutoFit/>
          </a:bodyPr>
          <a:lstStyle/>
          <a:p>
            <a:r>
              <a:rPr lang="en-US" sz="2400" b="1" dirty="0" smtClean="0"/>
              <a:t>Hardness test procedure</a:t>
            </a:r>
            <a:endParaRPr lang="en-US" sz="2400" b="1"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5328" t="41176" r="10041" b="9412"/>
          <a:stretch>
            <a:fillRect/>
          </a:stretch>
        </p:blipFill>
        <p:spPr bwMode="auto">
          <a:xfrm>
            <a:off x="152400" y="2286000"/>
            <a:ext cx="48768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y Documents NMU - Teaching &amp; Advising\213\POWERPNT\Hardness  BALL &amp; DENT.gif"/>
          <p:cNvPicPr>
            <a:picLocks noChangeAspect="1" noChangeArrowheads="1"/>
          </p:cNvPicPr>
          <p:nvPr/>
        </p:nvPicPr>
        <p:blipFill>
          <a:blip r:embed="rId2" cstate="print"/>
          <a:srcRect/>
          <a:stretch>
            <a:fillRect/>
          </a:stretch>
        </p:blipFill>
        <p:spPr bwMode="auto">
          <a:xfrm>
            <a:off x="5181600" y="914400"/>
            <a:ext cx="3733800" cy="1997453"/>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22255" t="25000" r="14495" b="30208"/>
          <a:stretch>
            <a:fillRect/>
          </a:stretch>
        </p:blipFill>
        <p:spPr bwMode="auto">
          <a:xfrm>
            <a:off x="4876800" y="2971800"/>
            <a:ext cx="4038600" cy="1876778"/>
          </a:xfrm>
          <a:prstGeom prst="rect">
            <a:avLst/>
          </a:prstGeom>
          <a:noFill/>
          <a:ln w="9525">
            <a:noFill/>
            <a:miter lim="800000"/>
            <a:headEnd/>
            <a:tailEnd/>
          </a:ln>
        </p:spPr>
      </p:pic>
      <p:sp>
        <p:nvSpPr>
          <p:cNvPr id="4" name="Rectangle 2"/>
          <p:cNvSpPr txBox="1">
            <a:spLocks noChangeArrowheads="1"/>
          </p:cNvSpPr>
          <p:nvPr/>
        </p:nvSpPr>
        <p:spPr>
          <a:xfrm>
            <a:off x="457200" y="0"/>
            <a:ext cx="8229600" cy="715962"/>
          </a:xfrm>
          <a:prstGeom prst="rect">
            <a:avLst/>
          </a:prstGeom>
        </p:spPr>
        <p:txBody>
          <a:bodyPr/>
          <a:lstStyle/>
          <a:p>
            <a:pPr lvl="0" algn="ctr">
              <a:spcBef>
                <a:spcPct val="0"/>
              </a:spcBef>
              <a:defRPr/>
            </a:pPr>
            <a:r>
              <a:rPr kumimoji="0" lang="en-US" sz="3600" b="0" i="0" u="none" strike="noStrike" kern="1200" cap="none" spc="0" normalizeH="0" baseline="0" noProof="0" dirty="0" err="1" smtClean="0">
                <a:ln>
                  <a:noFill/>
                </a:ln>
                <a:solidFill>
                  <a:schemeClr val="tx1"/>
                </a:solidFill>
                <a:effectLst/>
                <a:uLnTx/>
                <a:uFillTx/>
                <a:latin typeface="Arial" charset="0"/>
                <a:ea typeface="+mj-ea"/>
                <a:cs typeface="+mj-cs"/>
              </a:rPr>
              <a:t>Brinell</a:t>
            </a:r>
            <a:r>
              <a:rPr kumimoji="0" lang="en-US" sz="3600" b="0" i="0" u="none" strike="noStrike" kern="1200" cap="none" spc="0" normalizeH="0" baseline="0" noProof="0" dirty="0" smtClean="0">
                <a:ln>
                  <a:noFill/>
                </a:ln>
                <a:solidFill>
                  <a:schemeClr val="tx1"/>
                </a:solidFill>
                <a:effectLst/>
                <a:uLnTx/>
                <a:uFillTx/>
                <a:latin typeface="Arial" charset="0"/>
                <a:ea typeface="+mj-ea"/>
                <a:cs typeface="+mj-cs"/>
              </a:rPr>
              <a:t> Hardness Test </a:t>
            </a:r>
            <a:r>
              <a:rPr kumimoji="0" lang="en-US" sz="3600" b="0" i="0" u="none" strike="noStrike" kern="1200" cap="none" spc="0" normalizeH="0" baseline="0" noProof="0" dirty="0" smtClean="0">
                <a:ln>
                  <a:noFill/>
                </a:ln>
                <a:solidFill>
                  <a:schemeClr val="tx1"/>
                </a:solidFill>
                <a:effectLst/>
                <a:uLnTx/>
                <a:uFillTx/>
                <a:latin typeface="Arial" charset="0"/>
                <a:ea typeface="+mj-ea"/>
                <a:cs typeface="+mj-cs"/>
              </a:rPr>
              <a:t>(</a:t>
            </a:r>
            <a:r>
              <a:rPr lang="en-US" sz="3600" dirty="0" smtClean="0">
                <a:latin typeface="Arial" charset="0"/>
                <a:ea typeface="+mj-ea"/>
                <a:cs typeface="+mj-cs"/>
              </a:rPr>
              <a:t>HB</a:t>
            </a:r>
            <a:r>
              <a:rPr lang="en-US" sz="3600" dirty="0" smtClean="0">
                <a:latin typeface="Arial" charset="0"/>
                <a:ea typeface="+mj-ea"/>
                <a:cs typeface="+mj-cs"/>
              </a:rPr>
              <a:t>)</a:t>
            </a:r>
            <a:endParaRPr kumimoji="0" lang="en-US" sz="3600" b="0" i="0" u="none" strike="noStrike" kern="1200" cap="none" spc="0" normalizeH="0" baseline="0" noProof="0" dirty="0">
              <a:ln>
                <a:noFill/>
              </a:ln>
              <a:solidFill>
                <a:schemeClr val="tx1"/>
              </a:solidFill>
              <a:effectLst/>
              <a:uLnTx/>
              <a:uFillTx/>
              <a:latin typeface="Arial" charset="0"/>
              <a:ea typeface="+mj-ea"/>
              <a:cs typeface="+mj-cs"/>
            </a:endParaRPr>
          </a:p>
        </p:txBody>
      </p:sp>
      <p:pic>
        <p:nvPicPr>
          <p:cNvPr id="5" name="Content Placeholder 3" descr="Picture 4.png"/>
          <p:cNvPicPr>
            <a:picLocks noChangeAspect="1"/>
          </p:cNvPicPr>
          <p:nvPr/>
        </p:nvPicPr>
        <p:blipFill>
          <a:blip r:embed="rId4" cstate="print"/>
          <a:srcRect l="-6775" r="1743"/>
          <a:stretch>
            <a:fillRect/>
          </a:stretch>
        </p:blipFill>
        <p:spPr>
          <a:xfrm>
            <a:off x="1066800" y="4419600"/>
            <a:ext cx="2514600" cy="2209800"/>
          </a:xfrm>
          <a:prstGeom prst="rect">
            <a:avLst/>
          </a:prstGeom>
        </p:spPr>
      </p:pic>
      <p:sp>
        <p:nvSpPr>
          <p:cNvPr id="6" name="Rectangle 2"/>
          <p:cNvSpPr>
            <a:spLocks noChangeArrowheads="1"/>
          </p:cNvSpPr>
          <p:nvPr/>
        </p:nvSpPr>
        <p:spPr bwMode="auto">
          <a:xfrm>
            <a:off x="304800" y="685800"/>
            <a:ext cx="4267200" cy="3539430"/>
          </a:xfrm>
          <a:prstGeom prst="rect">
            <a:avLst/>
          </a:prstGeom>
          <a:noFill/>
          <a:ln w="9525">
            <a:noFill/>
            <a:miter lim="800000"/>
            <a:headEnd/>
            <a:tailEnd/>
          </a:ln>
          <a:effectLst/>
        </p:spPr>
        <p:txBody>
          <a:bodyPr wrap="square">
            <a:spAutoFit/>
          </a:bodyPr>
          <a:lstStyle/>
          <a:p>
            <a:pPr algn="just" eaLnBrk="1" hangingPunct="1">
              <a:defRPr/>
            </a:pPr>
            <a:r>
              <a:rPr kumimoji="1" lang="en-US" altLang="zh-TW" sz="2400" b="1" dirty="0" smtClean="0">
                <a:latin typeface="Times New Roman" pitchFamily="18" charset="0"/>
                <a:ea typeface="新細明體" pitchFamily="18" charset="-120"/>
              </a:rPr>
              <a:t>Introduction:</a:t>
            </a:r>
            <a:endParaRPr kumimoji="1" lang="zh-TW" altLang="en-US" sz="2000" b="1" dirty="0" smtClean="0">
              <a:latin typeface="Times New Roman" pitchFamily="18" charset="0"/>
              <a:ea typeface="新細明體" pitchFamily="18" charset="-120"/>
            </a:endParaRPr>
          </a:p>
          <a:p>
            <a:pPr algn="just" eaLnBrk="1" hangingPunct="1">
              <a:defRPr/>
            </a:pPr>
            <a:r>
              <a:rPr kumimoji="1" lang="zh-TW" altLang="en-US" sz="2000" dirty="0" smtClean="0">
                <a:latin typeface="Times New Roman" pitchFamily="18" charset="0"/>
                <a:ea typeface="新細明體" pitchFamily="18" charset="-120"/>
              </a:rPr>
              <a:t>    </a:t>
            </a:r>
            <a:r>
              <a:rPr kumimoji="1" lang="en-US" altLang="zh-TW" sz="2000" dirty="0">
                <a:latin typeface="Times New Roman" pitchFamily="18" charset="0"/>
                <a:ea typeface="新細明體" pitchFamily="18" charset="-120"/>
              </a:rPr>
              <a:t>A Swedish, </a:t>
            </a:r>
            <a:r>
              <a:rPr kumimoji="1" lang="en-US" altLang="zh-TW" sz="2000" dirty="0" err="1">
                <a:latin typeface="Times New Roman" pitchFamily="18" charset="0"/>
                <a:ea typeface="新細明體" pitchFamily="18" charset="-120"/>
              </a:rPr>
              <a:t>J.A.Brinell</a:t>
            </a:r>
            <a:r>
              <a:rPr kumimoji="1" lang="en-US" altLang="zh-TW" sz="2000" dirty="0">
                <a:latin typeface="Times New Roman" pitchFamily="18" charset="0"/>
                <a:ea typeface="新細明體" pitchFamily="18" charset="-120"/>
              </a:rPr>
              <a:t>, announced </a:t>
            </a:r>
            <a:r>
              <a:rPr kumimoji="1" lang="en-US" altLang="zh-TW" sz="2000" dirty="0" err="1">
                <a:latin typeface="Times New Roman" pitchFamily="18" charset="0"/>
                <a:ea typeface="新細明體" pitchFamily="18" charset="-120"/>
              </a:rPr>
              <a:t>Brinell</a:t>
            </a:r>
            <a:r>
              <a:rPr kumimoji="1" lang="en-US" altLang="zh-TW" sz="2000" dirty="0">
                <a:latin typeface="Times New Roman" pitchFamily="18" charset="0"/>
                <a:ea typeface="新細明體" pitchFamily="18" charset="-120"/>
              </a:rPr>
              <a:t> hardness test. He pressed an indenter with a hard ball to the surface of a metal. During testing period, the weights were maintained constant in indicated time. A low-order microscope measured the diameters of indentations. The values of diameters will be transferred respectively into the value of </a:t>
            </a:r>
            <a:r>
              <a:rPr kumimoji="1" lang="en-US" altLang="zh-TW" sz="2000" dirty="0" err="1">
                <a:latin typeface="Times New Roman" pitchFamily="18" charset="0"/>
                <a:ea typeface="新細明體" pitchFamily="18" charset="-120"/>
              </a:rPr>
              <a:t>Brinell</a:t>
            </a:r>
            <a:r>
              <a:rPr kumimoji="1" lang="en-US" altLang="zh-TW" sz="2000" dirty="0">
                <a:latin typeface="Times New Roman" pitchFamily="18" charset="0"/>
                <a:ea typeface="新細明體" pitchFamily="18" charset="-120"/>
              </a:rPr>
              <a:t> hardness, HB value.</a:t>
            </a:r>
            <a:endParaRPr kumimoji="1" lang="en-US" altLang="zh-TW" sz="2000" dirty="0">
              <a:latin typeface="Times New Roman" pitchFamily="18" charset="0"/>
              <a:ea typeface="標楷體" pitchFamily="65" charset="-120"/>
            </a:endParaRPr>
          </a:p>
        </p:txBody>
      </p:sp>
      <p:pic>
        <p:nvPicPr>
          <p:cNvPr id="4097" name="Picture 1"/>
          <p:cNvPicPr>
            <a:picLocks noChangeAspect="1" noChangeArrowheads="1"/>
          </p:cNvPicPr>
          <p:nvPr/>
        </p:nvPicPr>
        <p:blipFill>
          <a:blip r:embed="rId5" cstate="print"/>
          <a:srcRect/>
          <a:stretch>
            <a:fillRect/>
          </a:stretch>
        </p:blipFill>
        <p:spPr bwMode="auto">
          <a:xfrm>
            <a:off x="6324600" y="5105400"/>
            <a:ext cx="1428750" cy="1066800"/>
          </a:xfrm>
          <a:prstGeom prst="rect">
            <a:avLst/>
          </a:prstGeom>
          <a:noFill/>
          <a:ln w="9525">
            <a:noFill/>
            <a:miter lim="800000"/>
            <a:headEnd/>
            <a:tailEnd/>
          </a:ln>
        </p:spPr>
      </p:pic>
      <p:sp>
        <p:nvSpPr>
          <p:cNvPr id="8" name="Rectangle 7"/>
          <p:cNvSpPr/>
          <p:nvPr/>
        </p:nvSpPr>
        <p:spPr>
          <a:xfrm>
            <a:off x="6019800" y="6172200"/>
            <a:ext cx="3124200" cy="369332"/>
          </a:xfrm>
          <a:prstGeom prst="rect">
            <a:avLst/>
          </a:prstGeom>
        </p:spPr>
        <p:txBody>
          <a:bodyPr wrap="square">
            <a:spAutoFit/>
          </a:bodyPr>
          <a:lstStyle/>
          <a:p>
            <a:r>
              <a:rPr lang="en-US" b="1" dirty="0" err="1" smtClean="0"/>
              <a:t>Brinell</a:t>
            </a:r>
            <a:r>
              <a:rPr lang="en-US" b="1" dirty="0" smtClean="0"/>
              <a:t> hardness impression</a:t>
            </a:r>
            <a:endParaRPr lang="en-US" b="1" dirty="0"/>
          </a:p>
        </p:txBody>
      </p:sp>
      <p:sp>
        <p:nvSpPr>
          <p:cNvPr id="9" name="Slide Number Placeholder 8"/>
          <p:cNvSpPr>
            <a:spLocks noGrp="1"/>
          </p:cNvSpPr>
          <p:nvPr>
            <p:ph type="sldNum" sz="quarter" idx="12"/>
          </p:nvPr>
        </p:nvSpPr>
        <p:spPr/>
        <p:txBody>
          <a:bodyPr/>
          <a:lstStyle/>
          <a:p>
            <a:fld id="{B9EFF9EC-7DC4-4E0D-B06A-BA01EF16C0E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81000" y="3962400"/>
            <a:ext cx="5562600" cy="1600200"/>
          </a:xfrm>
          <a:prstGeom prst="rect">
            <a:avLst/>
          </a:prstGeom>
        </p:spPr>
        <p:txBody>
          <a:bodyPr vert="horz" lIns="91440" tIns="45720" rIns="91440" bIns="45720" rtlCol="0">
            <a:normAutofit fontScale="92500" lnSpcReduction="10000"/>
          </a:bodyPr>
          <a:lstStyle/>
          <a:p>
            <a:pPr marL="1143000" marR="0" lvl="2" indent="-2286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 Load placed on ball, usually 3000 kg , but 1500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kgf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and 500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kgf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can also be used.</a:t>
            </a:r>
          </a:p>
          <a:p>
            <a:pPr marL="1143000" marR="0" lvl="2" indent="-2286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 = Diameter of steel ball ( = 10 mm)</a:t>
            </a:r>
          </a:p>
          <a:p>
            <a:pPr marL="1143000" marR="0" lvl="2" indent="-2286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 = diameter of dent, measured by looking through a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Brinell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microscope.  </a:t>
            </a:r>
          </a:p>
        </p:txBody>
      </p:sp>
      <p:sp>
        <p:nvSpPr>
          <p:cNvPr id="5" name="Rectangle 3"/>
          <p:cNvSpPr txBox="1">
            <a:spLocks noChangeArrowheads="1"/>
          </p:cNvSpPr>
          <p:nvPr/>
        </p:nvSpPr>
        <p:spPr>
          <a:xfrm>
            <a:off x="304800" y="304800"/>
            <a:ext cx="8610600" cy="2590799"/>
          </a:xfrm>
          <a:prstGeom prst="rect">
            <a:avLst/>
          </a:prstGeom>
          <a:noFill/>
          <a:extLst>
            <a:ext uri="{909E8E84-426E-40DD-AFC4-6F175D3DCCD1}">
              <a14:hiddenFill xmlns="" xmlns:a14="http://schemas.microsoft.com/office/drawing/2010/main">
                <a:solidFill>
                  <a:srgbClr val="FFFFFF"/>
                </a:solidFill>
              </a14:hiddenFill>
            </a:ext>
          </a:extLst>
        </p:spPr>
        <p:txBody>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test be made with a ball of 10 mm diameter under a load of 3,000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kgf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for ferrous metals the loaded ball is pressed into the specimen for at least 10s.</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But for non-ferrous these parameter are different in which load of 500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kgf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is applied for 30s.</a:t>
            </a:r>
          </a:p>
          <a:p>
            <a:pPr algn="just">
              <a:buFont typeface="Arial" pitchFamily="34" charset="0"/>
              <a:buChar char="•"/>
            </a:pPr>
            <a:r>
              <a:rPr lang="en-US" sz="2000" dirty="0" smtClean="0"/>
              <a:t>   The diameter of the impression produced is measured by means of a            microscope containing an ocular scale, usually graduated in tenths of a millimeter, permitting estimate to the nearest     0.05 mm.</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10" descr="http://www.instron.us/fileuniverse/live/images/Accessories/ball_indent.jpg"/>
          <p:cNvPicPr>
            <a:picLocks noChangeAspect="1" noChangeArrowheads="1"/>
          </p:cNvPicPr>
          <p:nvPr/>
        </p:nvPicPr>
        <p:blipFill>
          <a:blip r:embed="rId2" cstate="print"/>
          <a:srcRect l="2051" t="3571"/>
          <a:stretch>
            <a:fillRect/>
          </a:stretch>
        </p:blipFill>
        <p:spPr bwMode="auto">
          <a:xfrm>
            <a:off x="5029200" y="3048000"/>
            <a:ext cx="2286000" cy="2021157"/>
          </a:xfrm>
          <a:prstGeom prst="rect">
            <a:avLst/>
          </a:prstGeom>
          <a:noFill/>
          <a:ln w="9525">
            <a:noFill/>
            <a:miter lim="800000"/>
            <a:headEnd/>
            <a:tailEnd/>
          </a:ln>
        </p:spPr>
      </p:pic>
      <p:pic>
        <p:nvPicPr>
          <p:cNvPr id="7" name="Picture 6" descr="fe28_022"/>
          <p:cNvPicPr>
            <a:picLocks noChangeAspect="1" noChangeArrowheads="1"/>
          </p:cNvPicPr>
          <p:nvPr/>
        </p:nvPicPr>
        <p:blipFill>
          <a:blip r:embed="rId3" cstate="print"/>
          <a:srcRect l="28366" t="13469" r="47319" b="66327"/>
          <a:stretch>
            <a:fillRect/>
          </a:stretch>
        </p:blipFill>
        <p:spPr>
          <a:xfrm>
            <a:off x="7239000" y="2895600"/>
            <a:ext cx="1676400" cy="198120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B9EFF9EC-7DC4-4E0D-B06A-BA01EF16C0EF}" type="slidenum">
              <a:rPr lang="en-US" smtClean="0"/>
              <a:pPr/>
              <a:t>6</a:t>
            </a:fld>
            <a:endParaRPr lang="en-US"/>
          </a:p>
        </p:txBody>
      </p:sp>
      <p:sp>
        <p:nvSpPr>
          <p:cNvPr id="9" name="Rectangle 8"/>
          <p:cNvSpPr/>
          <p:nvPr/>
        </p:nvSpPr>
        <p:spPr>
          <a:xfrm>
            <a:off x="381000" y="5486400"/>
            <a:ext cx="8229600" cy="1015663"/>
          </a:xfrm>
          <a:prstGeom prst="rect">
            <a:avLst/>
          </a:prstGeom>
        </p:spPr>
        <p:txBody>
          <a:bodyPr wrap="square">
            <a:spAutoFit/>
          </a:bodyPr>
          <a:lstStyle/>
          <a:p>
            <a:r>
              <a:rPr lang="en-US" sz="2000" b="1" dirty="0" smtClean="0"/>
              <a:t>What the meaning 250HB10/3000 ?</a:t>
            </a:r>
          </a:p>
          <a:p>
            <a:r>
              <a:rPr lang="en-US" sz="2000" b="1" dirty="0" smtClean="0"/>
              <a:t>HB </a:t>
            </a:r>
            <a:r>
              <a:rPr lang="en-US" sz="2000" b="1" dirty="0" err="1" smtClean="0"/>
              <a:t>Brinell</a:t>
            </a:r>
            <a:r>
              <a:rPr lang="en-US" sz="2000" b="1" dirty="0" smtClean="0"/>
              <a:t> hardness, 250 the value of hardness , 10 is the ball diameter, 3000 is the force to apply (in </a:t>
            </a:r>
            <a:r>
              <a:rPr lang="en-US" sz="2000" b="1" dirty="0" err="1" smtClean="0"/>
              <a:t>kgf</a:t>
            </a:r>
            <a:r>
              <a:rPr lang="en-US" sz="2000" b="1" dirty="0" smtClean="0"/>
              <a:t>) </a:t>
            </a:r>
            <a:endParaRPr lang="en-US" sz="2000" b="1"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2590800"/>
            <a:ext cx="3657600" cy="9715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152400"/>
            <a:ext cx="7772400" cy="641350"/>
          </a:xfrm>
        </p:spPr>
        <p:txBody>
          <a:bodyPr>
            <a:normAutofit/>
          </a:bodyPr>
          <a:lstStyle/>
          <a:p>
            <a:pPr algn="l"/>
            <a:r>
              <a:rPr lang="en-US" sz="2400" b="1" dirty="0">
                <a:latin typeface="Arial" charset="0"/>
              </a:rPr>
              <a:t>3.) Advantages of the </a:t>
            </a:r>
            <a:r>
              <a:rPr lang="en-US" sz="2400" b="1" dirty="0" err="1">
                <a:latin typeface="Arial" charset="0"/>
              </a:rPr>
              <a:t>Brinell</a:t>
            </a:r>
            <a:r>
              <a:rPr lang="en-US" sz="2400" b="1" dirty="0">
                <a:latin typeface="Arial" charset="0"/>
              </a:rPr>
              <a:t> Test</a:t>
            </a:r>
          </a:p>
        </p:txBody>
      </p:sp>
      <p:sp>
        <p:nvSpPr>
          <p:cNvPr id="73732" name="Rectangle 4"/>
          <p:cNvSpPr>
            <a:spLocks noGrp="1" noChangeArrowheads="1"/>
          </p:cNvSpPr>
          <p:nvPr>
            <p:ph type="body" idx="1"/>
          </p:nvPr>
        </p:nvSpPr>
        <p:spPr>
          <a:xfrm>
            <a:off x="381000" y="685800"/>
            <a:ext cx="8229600" cy="1676400"/>
          </a:xfrm>
        </p:spPr>
        <p:txBody>
          <a:bodyPr>
            <a:normAutofit lnSpcReduction="10000"/>
          </a:bodyPr>
          <a:lstStyle/>
          <a:p>
            <a:pPr marL="914400" lvl="1" indent="-457200">
              <a:buFont typeface="+mj-lt"/>
              <a:buAutoNum type="arabicPeriod"/>
            </a:pPr>
            <a:r>
              <a:rPr lang="en-US" sz="2400" dirty="0" smtClean="0"/>
              <a:t>Widely </a:t>
            </a:r>
            <a:r>
              <a:rPr lang="en-US" sz="2400" dirty="0"/>
              <a:t>used and well </a:t>
            </a:r>
            <a:r>
              <a:rPr lang="en-US" sz="2400" dirty="0" smtClean="0"/>
              <a:t>accepted</a:t>
            </a:r>
            <a:endParaRPr lang="en-US" sz="2400" dirty="0"/>
          </a:p>
          <a:p>
            <a:pPr marL="914400" lvl="1" indent="-457200">
              <a:buFont typeface="+mj-lt"/>
              <a:buAutoNum type="arabicPeriod"/>
            </a:pPr>
            <a:r>
              <a:rPr lang="en-US" sz="2400" dirty="0" smtClean="0"/>
              <a:t>Large </a:t>
            </a:r>
            <a:r>
              <a:rPr lang="en-US" sz="2400" dirty="0"/>
              <a:t>ball gives good average reading with a single test.</a:t>
            </a:r>
          </a:p>
          <a:p>
            <a:pPr marL="914400" lvl="1" indent="-457200">
              <a:buFont typeface="+mj-lt"/>
              <a:buAutoNum type="arabicPeriod"/>
            </a:pPr>
            <a:r>
              <a:rPr lang="en-US" sz="2400" dirty="0" smtClean="0"/>
              <a:t>Accurate</a:t>
            </a:r>
            <a:endParaRPr lang="en-US" sz="2400" dirty="0"/>
          </a:p>
          <a:p>
            <a:pPr marL="914400" lvl="1" indent="-457200">
              <a:buFont typeface="+mj-lt"/>
              <a:buAutoNum type="arabicPeriod"/>
            </a:pPr>
            <a:r>
              <a:rPr lang="en-US" sz="2400" dirty="0" smtClean="0"/>
              <a:t>Easy </a:t>
            </a:r>
            <a:r>
              <a:rPr lang="en-US" sz="2400" dirty="0"/>
              <a:t>to learn and use</a:t>
            </a:r>
          </a:p>
          <a:p>
            <a:pPr>
              <a:buFontTx/>
              <a:buNone/>
            </a:pPr>
            <a:endParaRPr lang="en-US" sz="2400" dirty="0"/>
          </a:p>
        </p:txBody>
      </p:sp>
      <p:sp>
        <p:nvSpPr>
          <p:cNvPr id="4" name="Rectangle 2"/>
          <p:cNvSpPr txBox="1">
            <a:spLocks noChangeArrowheads="1"/>
          </p:cNvSpPr>
          <p:nvPr/>
        </p:nvSpPr>
        <p:spPr>
          <a:xfrm>
            <a:off x="381000" y="2438400"/>
            <a:ext cx="7772400" cy="36712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charset="0"/>
                <a:ea typeface="+mj-ea"/>
                <a:cs typeface="+mj-cs"/>
              </a:rPr>
              <a:t>4.) Disadvantages of the </a:t>
            </a:r>
            <a:r>
              <a:rPr kumimoji="0" lang="en-US" sz="2400" b="1" i="0" u="none" strike="noStrike" kern="1200" cap="none" spc="0" normalizeH="0" baseline="0" noProof="0" dirty="0" err="1" smtClean="0">
                <a:ln>
                  <a:noFill/>
                </a:ln>
                <a:solidFill>
                  <a:schemeClr val="tx1"/>
                </a:solidFill>
                <a:effectLst/>
                <a:uLnTx/>
                <a:uFillTx/>
                <a:latin typeface="Arial" charset="0"/>
                <a:ea typeface="+mj-ea"/>
                <a:cs typeface="+mj-cs"/>
              </a:rPr>
              <a:t>Brinell</a:t>
            </a:r>
            <a:r>
              <a:rPr kumimoji="0" lang="en-US" sz="2400" b="1" i="0" u="none" strike="noStrike" kern="1200" cap="none" spc="0" normalizeH="0" baseline="0" noProof="0" dirty="0" smtClean="0">
                <a:ln>
                  <a:noFill/>
                </a:ln>
                <a:solidFill>
                  <a:schemeClr val="tx1"/>
                </a:solidFill>
                <a:effectLst/>
                <a:uLnTx/>
                <a:uFillTx/>
                <a:latin typeface="Arial" charset="0"/>
                <a:ea typeface="+mj-ea"/>
                <a:cs typeface="+mj-cs"/>
              </a:rPr>
              <a:t> Test</a:t>
            </a:r>
            <a:endParaRPr kumimoji="0" lang="en-US" sz="2400" b="1" i="0" u="none" strike="noStrike" kern="1200" cap="none" spc="0" normalizeH="0" baseline="0" noProof="0" dirty="0">
              <a:ln>
                <a:noFill/>
              </a:ln>
              <a:solidFill>
                <a:schemeClr val="tx1"/>
              </a:solidFill>
              <a:effectLst/>
              <a:uLnTx/>
              <a:uFillTx/>
              <a:latin typeface="Arial" charset="0"/>
              <a:ea typeface="+mj-ea"/>
              <a:cs typeface="+mj-cs"/>
            </a:endParaRPr>
          </a:p>
        </p:txBody>
      </p:sp>
      <p:sp>
        <p:nvSpPr>
          <p:cNvPr id="5" name="Rectangle 4"/>
          <p:cNvSpPr txBox="1">
            <a:spLocks noChangeArrowheads="1"/>
          </p:cNvSpPr>
          <p:nvPr/>
        </p:nvSpPr>
        <p:spPr>
          <a:xfrm>
            <a:off x="152400" y="2743200"/>
            <a:ext cx="8763000" cy="2590800"/>
          </a:xfrm>
          <a:prstGeom prst="rect">
            <a:avLst/>
          </a:prstGeom>
        </p:spPr>
        <p:txBody>
          <a:bodyPr vert="horz" lIns="91440" tIns="45720" rIns="91440" bIns="45720" rtlCol="0">
            <a:noAutofit/>
          </a:bodyPr>
          <a:lstStyle/>
          <a:p>
            <a:pPr marL="914400" lvl="1" indent="-457200">
              <a:spcBef>
                <a:spcPct val="20000"/>
              </a:spcBef>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Destructive and </a:t>
            </a:r>
            <a:r>
              <a:rPr lang="en-US" sz="2400" dirty="0" smtClean="0"/>
              <a:t>Ball may deform on very hard materials (Test is no good if </a:t>
            </a:r>
            <a:r>
              <a:rPr lang="en-US" sz="2400" dirty="0" smtClean="0"/>
              <a:t>HB </a:t>
            </a:r>
            <a:r>
              <a:rPr lang="en-US" sz="2400" dirty="0" smtClean="0"/>
              <a:t>&gt; 650)</a:t>
            </a:r>
          </a:p>
          <a:p>
            <a:pPr marL="91440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Non-portable</a:t>
            </a:r>
          </a:p>
          <a:p>
            <a:pPr marL="91440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High initial cost ($5,000)</a:t>
            </a:r>
          </a:p>
          <a:p>
            <a:pPr marL="914400" marR="0" lvl="1"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Error due to operator reading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Brinell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Microscope (10%max)</a:t>
            </a:r>
          </a:p>
          <a:p>
            <a:pPr marL="914400" lvl="1" indent="-457200" algn="just">
              <a:lnSpc>
                <a:spcPct val="90000"/>
              </a:lnSpc>
              <a:buFont typeface="+mj-lt"/>
              <a:buAutoNum type="arabicPeriod"/>
            </a:pPr>
            <a:r>
              <a:rPr lang="en-US" sz="2400" dirty="0" smtClean="0"/>
              <a:t>Cannot be used for thin materials. Sample must be eight or ten times thicker than the indentation depth (h) .</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B9EFF9EC-7DC4-4E0D-B06A-BA01EF16C0E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52400" y="2895600"/>
            <a:ext cx="8686800" cy="1015663"/>
          </a:xfrm>
          <a:prstGeom prst="rect">
            <a:avLst/>
          </a:prstGeom>
          <a:solidFill>
            <a:srgbClr val="FFFFFF"/>
          </a:solidFill>
          <a:ln w="9525">
            <a:noFill/>
            <a:miter lim="800000"/>
            <a:headEnd/>
            <a:tailEnd/>
          </a:ln>
        </p:spPr>
        <p:txBody>
          <a:bodyPr wrap="square">
            <a:spAutoFit/>
          </a:bodyPr>
          <a:lstStyle/>
          <a:p>
            <a:pPr algn="just"/>
            <a:r>
              <a:rPr lang="en-US" sz="2000" b="1" dirty="0" smtClean="0">
                <a:latin typeface="Times New Roman" pitchFamily="18" charset="0"/>
              </a:rPr>
              <a:t>Example: </a:t>
            </a:r>
            <a:r>
              <a:rPr lang="en-US" sz="2000" dirty="0" smtClean="0">
                <a:latin typeface="Times New Roman" pitchFamily="18" charset="0"/>
              </a:rPr>
              <a:t>The </a:t>
            </a:r>
            <a:r>
              <a:rPr lang="en-US" sz="2000" dirty="0" err="1">
                <a:latin typeface="Times New Roman" pitchFamily="18" charset="0"/>
              </a:rPr>
              <a:t>Brinell</a:t>
            </a:r>
            <a:r>
              <a:rPr lang="en-US" sz="2000" dirty="0">
                <a:latin typeface="Times New Roman" pitchFamily="18" charset="0"/>
              </a:rPr>
              <a:t> hardness of an alloy steel is 355. Compute </a:t>
            </a:r>
            <a:r>
              <a:rPr lang="en-US" sz="2000" dirty="0" smtClean="0">
                <a:latin typeface="Times New Roman" pitchFamily="18" charset="0"/>
              </a:rPr>
              <a:t>the diameter </a:t>
            </a:r>
            <a:r>
              <a:rPr lang="en-US" sz="2000" dirty="0">
                <a:latin typeface="Times New Roman" pitchFamily="18" charset="0"/>
              </a:rPr>
              <a:t>of the indentation if a load of </a:t>
            </a:r>
            <a:r>
              <a:rPr lang="en-US" sz="2000" dirty="0" smtClean="0">
                <a:latin typeface="Times New Roman" pitchFamily="18" charset="0"/>
              </a:rPr>
              <a:t>2000 </a:t>
            </a:r>
            <a:r>
              <a:rPr lang="en-US" sz="2000" dirty="0" err="1" smtClean="0">
                <a:latin typeface="Times New Roman" pitchFamily="18" charset="0"/>
              </a:rPr>
              <a:t>kgf</a:t>
            </a:r>
            <a:r>
              <a:rPr lang="en-US" sz="2000" dirty="0" smtClean="0">
                <a:latin typeface="Times New Roman" pitchFamily="18" charset="0"/>
              </a:rPr>
              <a:t> </a:t>
            </a:r>
            <a:r>
              <a:rPr lang="en-US" sz="2000" dirty="0">
                <a:latin typeface="Times New Roman" pitchFamily="18" charset="0"/>
              </a:rPr>
              <a:t>was used and estimate the </a:t>
            </a:r>
            <a:r>
              <a:rPr lang="en-US" sz="2000" dirty="0" smtClean="0">
                <a:latin typeface="Times New Roman" pitchFamily="18" charset="0"/>
              </a:rPr>
              <a:t>corresponding </a:t>
            </a:r>
            <a:r>
              <a:rPr lang="en-US" sz="2000" dirty="0">
                <a:latin typeface="Times New Roman" pitchFamily="18" charset="0"/>
              </a:rPr>
              <a:t>tensile strength of the material.</a:t>
            </a:r>
          </a:p>
        </p:txBody>
      </p:sp>
      <p:grpSp>
        <p:nvGrpSpPr>
          <p:cNvPr id="7" name="Group 2"/>
          <p:cNvGrpSpPr>
            <a:grpSpLocks/>
          </p:cNvGrpSpPr>
          <p:nvPr/>
        </p:nvGrpSpPr>
        <p:grpSpPr bwMode="auto">
          <a:xfrm>
            <a:off x="457200" y="4038600"/>
            <a:ext cx="6112396" cy="2425700"/>
            <a:chOff x="326" y="585"/>
            <a:chExt cx="4342" cy="1910"/>
          </a:xfrm>
        </p:grpSpPr>
        <p:sp>
          <p:nvSpPr>
            <p:cNvPr id="8" name="Text Box 3"/>
            <p:cNvSpPr txBox="1">
              <a:spLocks noChangeArrowheads="1"/>
            </p:cNvSpPr>
            <p:nvPr/>
          </p:nvSpPr>
          <p:spPr bwMode="auto">
            <a:xfrm>
              <a:off x="326" y="585"/>
              <a:ext cx="997" cy="498"/>
            </a:xfrm>
            <a:prstGeom prst="rect">
              <a:avLst/>
            </a:prstGeom>
            <a:noFill/>
            <a:ln w="9525">
              <a:noFill/>
              <a:miter lim="800000"/>
              <a:headEnd/>
              <a:tailEnd/>
            </a:ln>
          </p:spPr>
          <p:txBody>
            <a:bodyPr wrap="none">
              <a:spAutoFit/>
            </a:bodyPr>
            <a:lstStyle/>
            <a:p>
              <a:r>
                <a:rPr lang="en-US" sz="2400" b="1" i="1" dirty="0">
                  <a:solidFill>
                    <a:srgbClr val="FF3300"/>
                  </a:solidFill>
                  <a:latin typeface="Times New Roman" pitchFamily="18" charset="0"/>
                </a:rPr>
                <a:t>Solution</a:t>
              </a:r>
            </a:p>
          </p:txBody>
        </p:sp>
        <p:graphicFrame>
          <p:nvGraphicFramePr>
            <p:cNvPr id="9" name="Object 4"/>
            <p:cNvGraphicFramePr>
              <a:graphicFrameLocks noChangeAspect="1"/>
            </p:cNvGraphicFramePr>
            <p:nvPr/>
          </p:nvGraphicFramePr>
          <p:xfrm>
            <a:off x="488" y="1425"/>
            <a:ext cx="4180" cy="200"/>
          </p:xfrm>
          <a:graphic>
            <a:graphicData uri="http://schemas.openxmlformats.org/presentationml/2006/ole">
              <p:oleObj spid="_x0000_s1026" name="Equation" r:id="rId3" imgW="5041800" imgH="241200" progId="">
                <p:embed/>
              </p:oleObj>
            </a:graphicData>
          </a:graphic>
        </p:graphicFrame>
        <p:graphicFrame>
          <p:nvGraphicFramePr>
            <p:cNvPr id="10" name="Object 5"/>
            <p:cNvGraphicFramePr>
              <a:graphicFrameLocks noChangeAspect="1"/>
            </p:cNvGraphicFramePr>
            <p:nvPr/>
          </p:nvGraphicFramePr>
          <p:xfrm>
            <a:off x="543" y="1725"/>
            <a:ext cx="3168" cy="447"/>
          </p:xfrm>
          <a:graphic>
            <a:graphicData uri="http://schemas.openxmlformats.org/presentationml/2006/ole">
              <p:oleObj spid="_x0000_s1027" name="Equation" r:id="rId4" imgW="3606480" imgH="507960" progId="">
                <p:embed/>
              </p:oleObj>
            </a:graphicData>
          </a:graphic>
        </p:graphicFrame>
        <p:graphicFrame>
          <p:nvGraphicFramePr>
            <p:cNvPr id="11" name="Object 6"/>
            <p:cNvGraphicFramePr>
              <a:graphicFrameLocks noChangeAspect="1"/>
            </p:cNvGraphicFramePr>
            <p:nvPr/>
          </p:nvGraphicFramePr>
          <p:xfrm>
            <a:off x="543" y="885"/>
            <a:ext cx="3168" cy="496"/>
          </p:xfrm>
          <a:graphic>
            <a:graphicData uri="http://schemas.openxmlformats.org/presentationml/2006/ole">
              <p:oleObj spid="_x0000_s1028" name="Equation" r:id="rId5" imgW="3251160" imgH="507960" progId="">
                <p:embed/>
              </p:oleObj>
            </a:graphicData>
          </a:graphic>
        </p:graphicFrame>
        <p:graphicFrame>
          <p:nvGraphicFramePr>
            <p:cNvPr id="12" name="Object 7"/>
            <p:cNvGraphicFramePr>
              <a:graphicFrameLocks noChangeAspect="1"/>
            </p:cNvGraphicFramePr>
            <p:nvPr/>
          </p:nvGraphicFramePr>
          <p:xfrm>
            <a:off x="543" y="2265"/>
            <a:ext cx="3504" cy="230"/>
          </p:xfrm>
          <a:graphic>
            <a:graphicData uri="http://schemas.openxmlformats.org/presentationml/2006/ole">
              <p:oleObj spid="_x0000_s1029" name="Equation" r:id="rId6" imgW="3682800" imgH="241200" progId="">
                <p:embed/>
              </p:oleObj>
            </a:graphicData>
          </a:graphic>
        </p:graphicFrame>
      </p:grpSp>
      <p:sp>
        <p:nvSpPr>
          <p:cNvPr id="15" name="Rectangle 14"/>
          <p:cNvSpPr/>
          <p:nvPr/>
        </p:nvSpPr>
        <p:spPr>
          <a:xfrm>
            <a:off x="228600" y="685800"/>
            <a:ext cx="8686800" cy="1569660"/>
          </a:xfrm>
          <a:prstGeom prst="rect">
            <a:avLst/>
          </a:prstGeom>
        </p:spPr>
        <p:txBody>
          <a:bodyPr wrap="square">
            <a:spAutoFit/>
          </a:bodyPr>
          <a:lstStyle/>
          <a:p>
            <a:pPr algn="just"/>
            <a:r>
              <a:rPr lang="en-US" sz="2400" b="1" dirty="0" smtClean="0"/>
              <a:t>Applications:-</a:t>
            </a:r>
          </a:p>
          <a:p>
            <a:pPr algn="just"/>
            <a:r>
              <a:rPr lang="en-US" sz="2400" dirty="0" smtClean="0"/>
              <a:t>Because of the wide test force range the </a:t>
            </a:r>
            <a:r>
              <a:rPr lang="en-US" sz="2400" dirty="0" err="1" smtClean="0"/>
              <a:t>Brinell</a:t>
            </a:r>
            <a:r>
              <a:rPr lang="en-US" sz="2400" dirty="0" smtClean="0"/>
              <a:t> test can be used on almost any metallic material. The part size is only limited by the testing instrument's capacity.</a:t>
            </a:r>
            <a:endParaRPr lang="en-US" sz="2400" dirty="0"/>
          </a:p>
        </p:txBody>
      </p:sp>
      <p:sp>
        <p:nvSpPr>
          <p:cNvPr id="13" name="Slide Number Placeholder 12"/>
          <p:cNvSpPr>
            <a:spLocks noGrp="1"/>
          </p:cNvSpPr>
          <p:nvPr>
            <p:ph type="sldNum" sz="quarter" idx="12"/>
          </p:nvPr>
        </p:nvSpPr>
        <p:spPr/>
        <p:txBody>
          <a:bodyPr/>
          <a:lstStyle/>
          <a:p>
            <a:fld id="{B9EFF9EC-7DC4-4E0D-B06A-BA01EF16C0EF}" type="slidenum">
              <a:rPr lang="en-US" smtClean="0"/>
              <a:pPr/>
              <a:t>8</a:t>
            </a:fld>
            <a:endParaRPr lang="en-US"/>
          </a:p>
        </p:txBody>
      </p:sp>
      <p:sp>
        <p:nvSpPr>
          <p:cNvPr id="16" name="TextBox 15"/>
          <p:cNvSpPr txBox="1"/>
          <p:nvPr/>
        </p:nvSpPr>
        <p:spPr>
          <a:xfrm>
            <a:off x="609600" y="4495800"/>
            <a:ext cx="838200" cy="461665"/>
          </a:xfrm>
          <a:prstGeom prst="rect">
            <a:avLst/>
          </a:prstGeom>
          <a:solidFill>
            <a:schemeClr val="bg1"/>
          </a:solidFill>
        </p:spPr>
        <p:txBody>
          <a:bodyPr wrap="square" rtlCol="0">
            <a:spAutoFit/>
          </a:bodyPr>
          <a:lstStyle/>
          <a:p>
            <a:r>
              <a:rPr lang="en-US" sz="2400" b="1" i="1" dirty="0" smtClean="0"/>
              <a:t>HB</a:t>
            </a:r>
            <a:endParaRPr lang="en-US" sz="2400"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639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Rockwell Hardness</a:t>
            </a:r>
          </a:p>
        </p:txBody>
      </p:sp>
      <p:sp>
        <p:nvSpPr>
          <p:cNvPr id="3" name="Rectangle 2"/>
          <p:cNvSpPr/>
          <p:nvPr/>
        </p:nvSpPr>
        <p:spPr>
          <a:xfrm>
            <a:off x="0" y="381000"/>
            <a:ext cx="8534400" cy="1754326"/>
          </a:xfrm>
          <a:prstGeom prst="rect">
            <a:avLst/>
          </a:prstGeom>
        </p:spPr>
        <p:txBody>
          <a:bodyPr wrap="square">
            <a:spAutoFit/>
          </a:bodyPr>
          <a:lstStyle/>
          <a:p>
            <a:pPr algn="just">
              <a:defRPr/>
            </a:pPr>
            <a:r>
              <a:rPr kumimoji="1" lang="en-US" altLang="zh-TW" b="1" dirty="0" smtClean="0">
                <a:effectLst>
                  <a:outerShdw blurRad="38100" dist="38100" dir="2700000" algn="tl">
                    <a:srgbClr val="FFFFFF"/>
                  </a:outerShdw>
                </a:effectLst>
                <a:latin typeface="Times New Roman" pitchFamily="18" charset="0"/>
                <a:ea typeface="新細明體" pitchFamily="18" charset="-120"/>
              </a:rPr>
              <a:t>Introduction:</a:t>
            </a:r>
            <a:endParaRPr kumimoji="1" lang="zh-TW" altLang="en-US" b="1" dirty="0" smtClean="0">
              <a:latin typeface="Times New Roman" pitchFamily="18" charset="0"/>
              <a:ea typeface="新細明體" pitchFamily="18" charset="-120"/>
            </a:endParaRPr>
          </a:p>
          <a:p>
            <a:pPr algn="just">
              <a:defRPr/>
            </a:pPr>
            <a:r>
              <a:rPr kumimoji="1" lang="zh-TW" altLang="en-US" b="1" dirty="0" smtClean="0">
                <a:latin typeface="Times New Roman" pitchFamily="18" charset="0"/>
                <a:ea typeface="新細明體" pitchFamily="18" charset="-120"/>
              </a:rPr>
              <a:t>    </a:t>
            </a:r>
            <a:r>
              <a:rPr kumimoji="1" lang="en-US" altLang="zh-TW" dirty="0" smtClean="0">
                <a:latin typeface="Times New Roman" pitchFamily="18" charset="0"/>
                <a:ea typeface="新細明體" pitchFamily="18" charset="-120"/>
              </a:rPr>
              <a:t>S.P. Rockwell announced hardness test in 1919. In the United States; however, it was used to practical by C.H. Wilson.</a:t>
            </a:r>
          </a:p>
          <a:p>
            <a:pPr algn="just">
              <a:defRPr/>
            </a:pPr>
            <a:r>
              <a:rPr kumimoji="1" lang="en-US" altLang="zh-TW" dirty="0" smtClean="0">
                <a:latin typeface="Times New Roman" pitchFamily="18" charset="0"/>
                <a:ea typeface="新細明體" pitchFamily="18" charset="-120"/>
              </a:rPr>
              <a:t> Different weights composed of different material indenters will inspire various usages. There are two kinds of indenters, one is with </a:t>
            </a:r>
            <a:r>
              <a:rPr kumimoji="1" lang="en-US" altLang="zh-TW" b="1" dirty="0" smtClean="0">
                <a:latin typeface="Times New Roman" pitchFamily="18" charset="0"/>
                <a:ea typeface="新細明體" pitchFamily="18" charset="-120"/>
              </a:rPr>
              <a:t>a steel head </a:t>
            </a:r>
            <a:r>
              <a:rPr kumimoji="1" lang="en-US" altLang="zh-TW" dirty="0" smtClean="0">
                <a:latin typeface="Times New Roman" pitchFamily="18" charset="0"/>
                <a:ea typeface="新細明體" pitchFamily="18" charset="-120"/>
              </a:rPr>
              <a:t>and the other is with </a:t>
            </a:r>
            <a:r>
              <a:rPr kumimoji="1" lang="en-US" altLang="zh-TW" b="1" dirty="0" smtClean="0">
                <a:latin typeface="Times New Roman" pitchFamily="18" charset="0"/>
                <a:ea typeface="新細明體" pitchFamily="18" charset="-120"/>
              </a:rPr>
              <a:t>a diamond head</a:t>
            </a:r>
            <a:r>
              <a:rPr kumimoji="1" lang="en-US" altLang="zh-TW" dirty="0" smtClean="0">
                <a:latin typeface="Times New Roman" pitchFamily="18" charset="0"/>
                <a:ea typeface="新細明體" pitchFamily="18" charset="-120"/>
              </a:rPr>
              <a:t>. Rockwell hardness test is the most popular hardness test nowadays.</a:t>
            </a:r>
            <a:endParaRPr kumimoji="1" lang="en-US" altLang="zh-TW" dirty="0">
              <a:latin typeface="Times New Roman" pitchFamily="18" charset="0"/>
              <a:ea typeface="標楷體" pitchFamily="65" charset="-120"/>
            </a:endParaRPr>
          </a:p>
        </p:txBody>
      </p:sp>
      <p:sp>
        <p:nvSpPr>
          <p:cNvPr id="4" name="Rectangle 3"/>
          <p:cNvSpPr txBox="1">
            <a:spLocks noChangeArrowheads="1"/>
          </p:cNvSpPr>
          <p:nvPr/>
        </p:nvSpPr>
        <p:spPr>
          <a:xfrm>
            <a:off x="0" y="1981200"/>
            <a:ext cx="8229600" cy="2133600"/>
          </a:xfrm>
          <a:prstGeom prst="rect">
            <a:avLst/>
          </a:prstGeom>
          <a:noFill/>
          <a:extLst>
            <a:ext uri="{909E8E84-426E-40DD-AFC4-6F175D3DCCD1}">
              <a14:hiddenFill xmlns="" xmlns:a14="http://schemas.microsoft.com/office/drawing/2010/main">
                <a:solidFill>
                  <a:srgbClr val="FFFFFF"/>
                </a:solidFill>
              </a14:hiddenFill>
            </a:ext>
          </a:extLst>
        </p:spPr>
        <p:txBody>
          <a:bodyPr/>
          <a:lstStyle/>
          <a:p>
            <a:pPr marL="342900" lvl="0" indent="-342900" algn="just"/>
            <a:r>
              <a:rPr lang="en-US" sz="2000" b="1" dirty="0" smtClean="0"/>
              <a:t>Types of Rockwell testing</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buFont typeface="Arial" pitchFamily="34" charset="0"/>
              <a:buChar char="•"/>
              <a:defRPr/>
            </a:pPr>
            <a:r>
              <a:rPr lang="en-US" sz="2000" b="1" dirty="0" smtClean="0"/>
              <a:t>Rockwell regular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testing:</a:t>
            </a:r>
          </a:p>
          <a:p>
            <a:pPr marL="342900" lvl="0" indent="-342900" algn="just">
              <a:lnSpc>
                <a:spcPct val="90000"/>
              </a:lnSpc>
              <a:spcBef>
                <a:spcPct val="20000"/>
              </a:spcBef>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In </a:t>
            </a:r>
            <a:r>
              <a:rPr lang="en-US" sz="2000" dirty="0" smtClean="0"/>
              <a:t>Rockwell regular testing the minor load is 10 </a:t>
            </a:r>
            <a:r>
              <a:rPr lang="en-US" sz="2000" dirty="0" err="1" smtClean="0"/>
              <a:t>kgf</a:t>
            </a:r>
            <a:r>
              <a:rPr lang="en-US" sz="2000" dirty="0" smtClean="0"/>
              <a:t> </a:t>
            </a:r>
            <a:r>
              <a:rPr lang="en-US" sz="2000" dirty="0" smtClean="0"/>
              <a:t>and major load (60, 100, or 150 </a:t>
            </a:r>
            <a:r>
              <a:rPr lang="en-US" sz="2000" dirty="0" err="1" smtClean="0"/>
              <a:t>kgf</a:t>
            </a:r>
            <a:r>
              <a:rPr lang="en-US" sz="2000" dirty="0" smtClean="0"/>
              <a:t>) is used regardless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of the type of indenter.</a:t>
            </a:r>
          </a:p>
          <a:p>
            <a:pPr marL="342900" marR="0" lvl="0" indent="-342900" algn="just" defTabSz="914400" rtl="0" eaLnBrk="1" fontAlgn="auto" latinLnBrk="0" hangingPunct="1">
              <a:lnSpc>
                <a:spcPct val="90000"/>
              </a:lnSpc>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Rockwell superficial testing:</a:t>
            </a:r>
          </a:p>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In Rockwell superficial testing minor load is 3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kgf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and major loads (15, 30 or 45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kgf</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are used.</a:t>
            </a:r>
          </a:p>
        </p:txBody>
      </p:sp>
      <p:sp>
        <p:nvSpPr>
          <p:cNvPr id="5" name="Slide Number Placeholder 4"/>
          <p:cNvSpPr>
            <a:spLocks noGrp="1"/>
          </p:cNvSpPr>
          <p:nvPr>
            <p:ph type="sldNum" sz="quarter" idx="12"/>
          </p:nvPr>
        </p:nvSpPr>
        <p:spPr/>
        <p:txBody>
          <a:bodyPr/>
          <a:lstStyle/>
          <a:p>
            <a:fld id="{B9EFF9EC-7DC4-4E0D-B06A-BA01EF16C0EF}" type="slidenum">
              <a:rPr lang="en-US" smtClean="0"/>
              <a:pPr/>
              <a:t>9</a:t>
            </a:fld>
            <a:endParaRPr lang="en-US"/>
          </a:p>
        </p:txBody>
      </p:sp>
      <p:sp>
        <p:nvSpPr>
          <p:cNvPr id="6" name="Rectangle 2"/>
          <p:cNvSpPr txBox="1">
            <a:spLocks noChangeArrowheads="1"/>
          </p:cNvSpPr>
          <p:nvPr/>
        </p:nvSpPr>
        <p:spPr>
          <a:xfrm>
            <a:off x="228600" y="4114800"/>
            <a:ext cx="3505200" cy="443435"/>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j-lt"/>
                <a:ea typeface="+mj-ea"/>
                <a:cs typeface="+mj-cs"/>
              </a:rPr>
              <a:t>Test Procedure</a:t>
            </a:r>
            <a:endParaRPr kumimoji="0" lang="en-GB" sz="2400" b="1" i="0" u="none" strike="noStrike" kern="1200" cap="none" spc="0" normalizeH="0" baseline="0" noProof="0" dirty="0">
              <a:ln>
                <a:noFill/>
              </a:ln>
              <a:effectLst/>
              <a:uLnTx/>
              <a:uFillTx/>
              <a:latin typeface="+mj-lt"/>
              <a:ea typeface="+mj-ea"/>
              <a:cs typeface="+mj-cs"/>
            </a:endParaRPr>
          </a:p>
        </p:txBody>
      </p:sp>
      <p:sp>
        <p:nvSpPr>
          <p:cNvPr id="7" name="Rectangle 6"/>
          <p:cNvSpPr/>
          <p:nvPr/>
        </p:nvSpPr>
        <p:spPr>
          <a:xfrm>
            <a:off x="0" y="4457343"/>
            <a:ext cx="9601200" cy="2000548"/>
          </a:xfrm>
          <a:prstGeom prst="rect">
            <a:avLst/>
          </a:prstGeom>
        </p:spPr>
        <p:txBody>
          <a:bodyPr wrap="square">
            <a:spAutoFit/>
          </a:bodyPr>
          <a:lstStyle/>
          <a:p>
            <a:pPr marL="457200" lvl="0" indent="-457200">
              <a:lnSpc>
                <a:spcPct val="90000"/>
              </a:lnSpc>
              <a:spcBef>
                <a:spcPct val="20000"/>
              </a:spcBef>
              <a:buFont typeface="+mj-lt"/>
              <a:buAutoNum type="arabicPeriod"/>
              <a:defRPr/>
            </a:pPr>
            <a:r>
              <a:rPr lang="en-US" sz="2000" dirty="0" smtClean="0">
                <a:effectLst>
                  <a:outerShdw blurRad="38100" dist="38100" dir="2700000" algn="tl">
                    <a:srgbClr val="FFFFFF"/>
                  </a:outerShdw>
                </a:effectLst>
              </a:rPr>
              <a:t>Apply a minor load of 10 </a:t>
            </a:r>
            <a:r>
              <a:rPr lang="en-US" sz="2000" dirty="0" err="1" smtClean="0">
                <a:effectLst>
                  <a:outerShdw blurRad="38100" dist="38100" dir="2700000" algn="tl">
                    <a:srgbClr val="FFFFFF"/>
                  </a:outerShdw>
                </a:effectLst>
              </a:rPr>
              <a:t>kgf</a:t>
            </a:r>
            <a:r>
              <a:rPr lang="en-US" sz="2000" dirty="0" smtClean="0">
                <a:effectLst>
                  <a:outerShdw blurRad="38100" dist="38100" dir="2700000" algn="tl">
                    <a:srgbClr val="FFFFFF"/>
                  </a:outerShdw>
                </a:effectLst>
              </a:rPr>
              <a:t>.  </a:t>
            </a:r>
          </a:p>
          <a:p>
            <a:pPr marL="457200" lvl="0" indent="-457200">
              <a:lnSpc>
                <a:spcPct val="90000"/>
              </a:lnSpc>
              <a:spcBef>
                <a:spcPct val="20000"/>
              </a:spcBef>
              <a:buFont typeface="+mj-lt"/>
              <a:buAutoNum type="arabicPeriod"/>
              <a:defRPr/>
            </a:pPr>
            <a:r>
              <a:rPr lang="en-US" sz="2000" dirty="0" smtClean="0">
                <a:effectLst>
                  <a:outerShdw blurRad="38100" dist="38100" dir="2700000" algn="tl">
                    <a:srgbClr val="FFFFFF"/>
                  </a:outerShdw>
                </a:effectLst>
              </a:rPr>
              <a:t>Then the dial is set to zero .</a:t>
            </a:r>
          </a:p>
          <a:p>
            <a:pPr marL="457200" lvl="0" indent="-457200">
              <a:lnSpc>
                <a:spcPct val="90000"/>
              </a:lnSpc>
              <a:buFont typeface="+mj-lt"/>
              <a:buAutoNum type="arabicPeriod"/>
              <a:defRPr/>
            </a:pPr>
            <a:r>
              <a:rPr lang="en-US" sz="2000" dirty="0" smtClean="0">
                <a:effectLst>
                  <a:outerShdw blurRad="38100" dist="38100" dir="2700000" algn="tl">
                    <a:srgbClr val="FFFFFF"/>
                  </a:outerShdw>
                </a:effectLst>
              </a:rPr>
              <a:t>Then apply </a:t>
            </a:r>
            <a:r>
              <a:rPr lang="en-US" dirty="0" smtClean="0">
                <a:effectLst>
                  <a:outerShdw blurRad="38100" dist="38100" dir="2700000" algn="tl">
                    <a:srgbClr val="FFFFFF"/>
                  </a:outerShdw>
                </a:effectLst>
              </a:rPr>
              <a:t>major</a:t>
            </a:r>
            <a:r>
              <a:rPr lang="en-US" sz="2000" dirty="0" smtClean="0">
                <a:effectLst>
                  <a:outerShdw blurRad="38100" dist="38100" dir="2700000" algn="tl">
                    <a:srgbClr val="FFFFFF"/>
                  </a:outerShdw>
                </a:effectLst>
              </a:rPr>
              <a:t> load 60 to 150 </a:t>
            </a:r>
            <a:r>
              <a:rPr lang="en-US" sz="2000" dirty="0" err="1" smtClean="0">
                <a:effectLst>
                  <a:outerShdw blurRad="38100" dist="38100" dir="2700000" algn="tl">
                    <a:srgbClr val="FFFFFF"/>
                  </a:outerShdw>
                </a:effectLst>
              </a:rPr>
              <a:t>kgf</a:t>
            </a:r>
            <a:r>
              <a:rPr lang="en-US" sz="2000" dirty="0" smtClean="0">
                <a:effectLst>
                  <a:outerShdw blurRad="38100" dist="38100" dir="2700000" algn="tl">
                    <a:srgbClr val="FFFFFF"/>
                  </a:outerShdw>
                </a:effectLst>
              </a:rPr>
              <a:t> according to the scale used for 4 to 5 seconds. </a:t>
            </a:r>
          </a:p>
          <a:p>
            <a:pPr marL="457200" lvl="0" indent="-457200">
              <a:lnSpc>
                <a:spcPct val="90000"/>
              </a:lnSpc>
              <a:spcBef>
                <a:spcPct val="20000"/>
              </a:spcBef>
              <a:buFont typeface="+mj-lt"/>
              <a:buAutoNum type="arabicPeriod"/>
              <a:defRPr/>
            </a:pPr>
            <a:r>
              <a:rPr lang="en-US" sz="2000" dirty="0" smtClean="0">
                <a:effectLst>
                  <a:outerShdw blurRad="38100" dist="38100" dir="2700000" algn="tl">
                    <a:srgbClr val="FFFFFF"/>
                  </a:outerShdw>
                </a:effectLst>
              </a:rPr>
              <a:t>Release the major load only. </a:t>
            </a:r>
          </a:p>
          <a:p>
            <a:pPr marL="457200" lvl="0" indent="-457200">
              <a:lnSpc>
                <a:spcPct val="90000"/>
              </a:lnSpc>
              <a:spcBef>
                <a:spcPct val="20000"/>
              </a:spcBef>
              <a:buFont typeface="+mj-lt"/>
              <a:buAutoNum type="arabicPeriod"/>
              <a:defRPr/>
            </a:pPr>
            <a:r>
              <a:rPr lang="en-US" sz="2000" dirty="0" smtClean="0">
                <a:effectLst>
                  <a:outerShdw blurRad="38100" dist="38100" dir="2700000" algn="tl">
                    <a:srgbClr val="FFFFFF"/>
                  </a:outerShdw>
                </a:effectLst>
              </a:rPr>
              <a:t>Machine will show the Rockwell Hardness Number HR on the machine. </a:t>
            </a:r>
          </a:p>
          <a:p>
            <a:pPr marL="457200" lvl="0" indent="-457200">
              <a:lnSpc>
                <a:spcPct val="90000"/>
              </a:lnSpc>
              <a:spcBef>
                <a:spcPct val="20000"/>
              </a:spcBef>
              <a:buFont typeface="+mj-lt"/>
              <a:buAutoNum type="arabicPeriod"/>
              <a:defRPr/>
            </a:pPr>
            <a:r>
              <a:rPr lang="en-US" sz="2000" dirty="0" smtClean="0">
                <a:effectLst>
                  <a:outerShdw blurRad="38100" dist="38100" dir="2700000" algn="tl">
                    <a:srgbClr val="FFFFFF"/>
                  </a:outerShdw>
                </a:effectLst>
              </a:rPr>
              <a:t>All these operation will be done by machine automatically. </a:t>
            </a:r>
          </a:p>
        </p:txBody>
      </p:sp>
      <p:sp>
        <p:nvSpPr>
          <p:cNvPr id="8" name="Slide Number Placeholder 3"/>
          <p:cNvSpPr txBox="1">
            <a:spLocks/>
          </p:cNvSpPr>
          <p:nvPr/>
        </p:nvSpPr>
        <p:spPr>
          <a:xfrm>
            <a:off x="6553200" y="98615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9EFF9EC-7DC4-4E0D-B06A-BA01EF16C0EF}"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1939</Words>
  <Application>Microsoft Office PowerPoint</Application>
  <PresentationFormat>On-screen Show (4:3)</PresentationFormat>
  <Paragraphs>174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Slide 1</vt:lpstr>
      <vt:lpstr>Slide 2</vt:lpstr>
      <vt:lpstr>General types of Current hardness testing…..</vt:lpstr>
      <vt:lpstr>Slide 4</vt:lpstr>
      <vt:lpstr>Slide 5</vt:lpstr>
      <vt:lpstr>Slide 6</vt:lpstr>
      <vt:lpstr>3.) Advantages of the Brinell Test</vt:lpstr>
      <vt:lpstr>Slide 8</vt:lpstr>
      <vt:lpstr>Slide 9</vt:lpstr>
      <vt:lpstr>Slide 10</vt:lpstr>
      <vt:lpstr>Slide 11</vt:lpstr>
      <vt:lpstr>Rockwell Scales</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lappie</dc:creator>
  <cp:lastModifiedBy>lappie</cp:lastModifiedBy>
  <cp:revision>217</cp:revision>
  <dcterms:created xsi:type="dcterms:W3CDTF">2016-10-09T09:59:13Z</dcterms:created>
  <dcterms:modified xsi:type="dcterms:W3CDTF">2017-12-05T19:37:00Z</dcterms:modified>
</cp:coreProperties>
</file>